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138" r:id="rId2"/>
    <p:sldId id="259" r:id="rId3"/>
    <p:sldId id="1055" r:id="rId4"/>
    <p:sldId id="1136" r:id="rId5"/>
    <p:sldId id="1059" r:id="rId6"/>
    <p:sldId id="1131" r:id="rId7"/>
    <p:sldId id="1134" r:id="rId8"/>
    <p:sldId id="1137" r:id="rId9"/>
    <p:sldId id="1149" r:id="rId10"/>
    <p:sldId id="1141" r:id="rId11"/>
    <p:sldId id="1112" r:id="rId12"/>
    <p:sldId id="1142" r:id="rId13"/>
    <p:sldId id="1133" r:id="rId14"/>
    <p:sldId id="114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B8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1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EC2B7-998A-1A3E-C36F-EAC6F1714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821DEE-7C3C-0C76-591B-B9ABC17160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8527F-D9A7-C6FD-CBFA-32D1CD581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B47DE-4BE7-4BB2-A10C-09BAC577ED5B}" type="datetimeFigureOut">
              <a:rPr lang="en-IN" smtClean="0"/>
              <a:t>03/05/24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C0F1D-2830-A18D-D58C-49BE40C5C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E64EEC-943A-11A0-6607-D5D759C60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918-E726-461F-81A9-EAF87E1958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0039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A1F37-CB8D-313B-6A06-B6F0F68B8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9C675-3170-2562-5BEF-EE0B2F261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36D62-BCC2-DA06-64B9-886B511B5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B47DE-4BE7-4BB2-A10C-09BAC577ED5B}" type="datetimeFigureOut">
              <a:rPr lang="en-IN" smtClean="0"/>
              <a:t>03/05/24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70F23-FF2E-9CF5-EEE0-0A4CC413B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20880-E4AD-8DBB-5664-308789687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918-E726-461F-81A9-EAF87E1958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4480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E105C-5070-3051-605D-410055166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5C8E25-14E2-768B-570F-F61ABEE25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BC16F-3C40-C264-A7F0-E1CC98673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B47DE-4BE7-4BB2-A10C-09BAC577ED5B}" type="datetimeFigureOut">
              <a:rPr lang="en-IN" smtClean="0"/>
              <a:t>03/05/24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8D08E-BE33-063E-180D-6AD5EB992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023022-31FF-8724-0594-4B45EA1FE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918-E726-461F-81A9-EAF87E1958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8900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9DE6E-298C-7969-5F0C-8880313D2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40B8F-CFFF-BE58-BFDD-E4677C18E1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EC1E6E-B0D2-33BB-5509-BB97332532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4AFCA1-EAEB-4729-7F30-DB663ED50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B47DE-4BE7-4BB2-A10C-09BAC577ED5B}" type="datetimeFigureOut">
              <a:rPr lang="en-IN" smtClean="0"/>
              <a:t>03/05/24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C3E628-31A0-2BA2-3B10-C8E320FD8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27EB5A-F6A8-CD27-1B0C-F601561A8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918-E726-461F-81A9-EAF87E1958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2396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B4BF5-0372-22A8-D4A5-22CF9F5D7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E471DB-3BE3-4528-6663-19F04305D9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BA41FA-7D21-8645-84F8-C77D206CC1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F0B088-80B1-2C12-C504-48EA107E82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BF8048-ADE8-755C-682F-4EAD242549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8CB158-0C8B-BEA1-199F-1785E6094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B47DE-4BE7-4BB2-A10C-09BAC577ED5B}" type="datetimeFigureOut">
              <a:rPr lang="en-IN" smtClean="0"/>
              <a:t>03/05/24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E35FFD-EC73-2017-9557-99D59089C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75F6D7-FA24-B412-26FA-5887BAF9F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918-E726-461F-81A9-EAF87E1958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5044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AD6F1-E84E-F240-6AC6-234D3439B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6CCD44-64B5-140E-46F3-49EFC95D1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B47DE-4BE7-4BB2-A10C-09BAC577ED5B}" type="datetimeFigureOut">
              <a:rPr lang="en-IN" smtClean="0"/>
              <a:t>03/05/24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09ADFD-E164-AB6F-AB8D-29DBF4565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565AB8-B322-BB34-8941-B13937BA3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918-E726-461F-81A9-EAF87E1958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4179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31FE0D-B2B7-5334-DFB5-F1E8105AD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B47DE-4BE7-4BB2-A10C-09BAC577ED5B}" type="datetimeFigureOut">
              <a:rPr lang="en-IN" smtClean="0"/>
              <a:t>03/05/24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3B89C4-8E19-D790-66A1-47392AEC6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C8ED8-9F7C-3EAA-8D04-3F3636596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918-E726-461F-81A9-EAF87E1958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8799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622E9-ABF7-7A0F-F389-EF7231544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34694-7523-F5D8-B3CA-6260FF856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9A9E4E-74CA-2C32-E2B5-AAA2043890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5663F4-02F6-8B06-4E26-F90BB4510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B47DE-4BE7-4BB2-A10C-09BAC577ED5B}" type="datetimeFigureOut">
              <a:rPr lang="en-IN" smtClean="0"/>
              <a:t>03/05/24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F2705D-B298-F04E-9E68-0C42E133A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0041B7-1C37-62B1-E7EE-CD94A9AED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918-E726-461F-81A9-EAF87E1958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8801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D4507-CE9D-9A50-E4E9-431376239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B73C-399F-B3CA-E661-359D544C49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81A52-16C9-79E9-F273-102EA07A2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8F006-EB6F-4CAB-7EDA-F2F51A8B7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B47DE-4BE7-4BB2-A10C-09BAC577ED5B}" type="datetimeFigureOut">
              <a:rPr lang="en-IN" smtClean="0"/>
              <a:t>03/05/24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20EF67-F4A7-36E6-FC45-4A048C83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49005D-3E2B-A114-36CF-6131DB6FF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918-E726-461F-81A9-EAF87E1958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1674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F95C3-967E-57D3-C66D-4E1D7F337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6D5A09-F0A3-93C0-E48E-68FB20D918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B8A511-6B4C-2983-CAB4-73A2A976B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B47DE-4BE7-4BB2-A10C-09BAC577ED5B}" type="datetimeFigureOut">
              <a:rPr lang="en-IN" smtClean="0"/>
              <a:t>03/05/24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EB6E5-644F-1272-EE0D-579A2BFD0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E2A14A-B27B-6D4D-5978-7C2C4B684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918-E726-461F-81A9-EAF87E1958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1580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4973AE-7092-80E6-9A7A-78DF80931B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CBC25F-F170-F70F-D56A-B7BDC72FD5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592B2-6978-0AA5-49E3-D71523AB6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B47DE-4BE7-4BB2-A10C-09BAC577ED5B}" type="datetimeFigureOut">
              <a:rPr lang="en-IN" smtClean="0"/>
              <a:t>03/05/24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E292C-9DE7-FE8F-6818-3258BAB17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555900-81A8-A90B-F008-431BDBA5A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918-E726-461F-81A9-EAF87E1958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4915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61CB5D-071F-145D-E75E-C82FBABE2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8D72A0-92DF-1587-2DA9-2BFCF6364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2399B-A677-68C5-8159-826A7215BA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B47DE-4BE7-4BB2-A10C-09BAC577ED5B}" type="datetimeFigureOut">
              <a:rPr lang="en-IN" smtClean="0"/>
              <a:t>03/05/24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D7CA6-8CEA-C8AB-7F5E-6B84E3346E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417C4C-DB1A-71C4-F14B-00AEA8E39E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48918-E726-461F-81A9-EAF87E1958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6357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betterup.com/blog/how-to-find-your-passion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pn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sv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24.sv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svg"/><Relationship Id="rId1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sv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24.sv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svg"/><Relationship Id="rId1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82" name="Rectangle 1128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28BEE6E6-148F-752D-0894-9A79E2B76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1" t="15211" r="1531"/>
          <a:stretch/>
        </p:blipFill>
        <p:spPr bwMode="auto">
          <a:xfrm>
            <a:off x="0" y="1"/>
            <a:ext cx="10004494" cy="6439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84" name="Rectangle 1128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5673C1-9AA8-67BC-7F71-F22E0FEE09A8}"/>
              </a:ext>
            </a:extLst>
          </p:cNvPr>
          <p:cNvSpPr txBox="1"/>
          <p:nvPr/>
        </p:nvSpPr>
        <p:spPr>
          <a:xfrm>
            <a:off x="6604000" y="1477874"/>
            <a:ext cx="5486399" cy="195112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500" b="1" dirty="0">
                <a:effectLst/>
                <a:latin typeface="Montserrat" pitchFamily="2" charset="77"/>
              </a:rPr>
              <a:t>Leadership Skills for the Modern Workplace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3500" b="1" dirty="0">
              <a:effectLst/>
              <a:latin typeface="Montserrat" pitchFamily="2" charset="77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i="1" dirty="0">
                <a:effectLst/>
                <a:latin typeface="Montserrat" pitchFamily="2" charset="77"/>
              </a:rPr>
              <a:t>Cultivating Influence and Impact</a:t>
            </a:r>
            <a:endParaRPr lang="en-US" sz="2000" b="1" dirty="0">
              <a:latin typeface="Montserrat" pitchFamily="2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B60820-D5B9-9910-0AC6-91EF0FD29440}"/>
              </a:ext>
            </a:extLst>
          </p:cNvPr>
          <p:cNvSpPr/>
          <p:nvPr/>
        </p:nvSpPr>
        <p:spPr>
          <a:xfrm>
            <a:off x="0" y="6439437"/>
            <a:ext cx="12188951" cy="41856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130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428AC11-BFDF-42EF-80FF-717BBF909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8628" y="1408629"/>
            <a:ext cx="6858000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C56AF6-38E4-490B-8E2B-1A1037B4E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832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339A6F5-AD6A-4D80-8AD9-6290D13AC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513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61000"/>
                </a:srgbClr>
              </a:gs>
              <a:gs pos="95000">
                <a:schemeClr val="accent5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FFFC05C-91BA-C6F9-E581-8799B8188199}"/>
              </a:ext>
            </a:extLst>
          </p:cNvPr>
          <p:cNvSpPr txBox="1"/>
          <p:nvPr/>
        </p:nvSpPr>
        <p:spPr>
          <a:xfrm>
            <a:off x="128564" y="2525225"/>
            <a:ext cx="3779334" cy="27579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 err="1">
                <a:solidFill>
                  <a:srgbClr val="FFFFFF"/>
                </a:solidFill>
                <a:latin typeface="Montserrat" pitchFamily="2" charset="77"/>
                <a:ea typeface="+mj-ea"/>
                <a:cs typeface="+mj-cs"/>
              </a:rPr>
              <a:t>Hannatu</a:t>
            </a:r>
            <a:endParaRPr lang="en-US" sz="4000" b="1" dirty="0">
              <a:solidFill>
                <a:srgbClr val="FFFFFF"/>
              </a:solidFill>
              <a:latin typeface="Montserrat" pitchFamily="2" charset="77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solidFill>
                  <a:srgbClr val="FFFFFF"/>
                </a:solidFill>
                <a:latin typeface="Montserrat" pitchFamily="2" charset="77"/>
                <a:ea typeface="+mj-ea"/>
                <a:cs typeface="+mj-cs"/>
              </a:rPr>
              <a:t>Kasim </a:t>
            </a:r>
            <a:r>
              <a:rPr lang="en-US" sz="4000" b="1" dirty="0" err="1">
                <a:solidFill>
                  <a:srgbClr val="FFFFFF"/>
                </a:solidFill>
                <a:latin typeface="Montserrat" pitchFamily="2" charset="77"/>
                <a:ea typeface="+mj-ea"/>
                <a:cs typeface="+mj-cs"/>
              </a:rPr>
              <a:t>Adegboyega</a:t>
            </a:r>
            <a:endParaRPr lang="en-US" sz="4000" b="1" dirty="0">
              <a:solidFill>
                <a:srgbClr val="FFFFFF"/>
              </a:solidFill>
              <a:latin typeface="Montserrat" pitchFamily="2" charset="77"/>
              <a:ea typeface="+mj-ea"/>
              <a:cs typeface="+mj-cs"/>
            </a:endParaRPr>
          </a:p>
        </p:txBody>
      </p:sp>
      <p:pic>
        <p:nvPicPr>
          <p:cNvPr id="5" name="Picture 4" descr="A person in a blue dress&#10;&#10;Description automatically generated">
            <a:extLst>
              <a:ext uri="{FF2B5EF4-FFF2-40B4-BE49-F238E27FC236}">
                <a16:creationId xmlns:a16="http://schemas.microsoft.com/office/drawing/2014/main" id="{EEFB29B8-286A-78D3-F463-1C4003E33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766" y="353860"/>
            <a:ext cx="3467097" cy="5182631"/>
          </a:xfrm>
          <a:prstGeom prst="rect">
            <a:avLst/>
          </a:prstGeom>
          <a:ln w="38100">
            <a:solidFill>
              <a:srgbClr val="F1B803"/>
            </a:solidFill>
          </a:ln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4F3C569-B26F-1233-44DC-22E9D38FC377}"/>
              </a:ext>
            </a:extLst>
          </p:cNvPr>
          <p:cNvSpPr/>
          <p:nvPr/>
        </p:nvSpPr>
        <p:spPr>
          <a:xfrm>
            <a:off x="446" y="5892800"/>
            <a:ext cx="12192001" cy="965200"/>
          </a:xfrm>
          <a:custGeom>
            <a:avLst/>
            <a:gdLst>
              <a:gd name="connsiteX0" fmla="*/ 0 w 12678857"/>
              <a:gd name="connsiteY0" fmla="*/ 0 h 195428"/>
              <a:gd name="connsiteX1" fmla="*/ 12678857 w 12678857"/>
              <a:gd name="connsiteY1" fmla="*/ 0 h 195428"/>
              <a:gd name="connsiteX2" fmla="*/ 12678857 w 12678857"/>
              <a:gd name="connsiteY2" fmla="*/ 195429 h 195428"/>
              <a:gd name="connsiteX3" fmla="*/ 0 w 12678857"/>
              <a:gd name="connsiteY3" fmla="*/ 195429 h 19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78857" h="195428">
                <a:moveTo>
                  <a:pt x="0" y="0"/>
                </a:moveTo>
                <a:lnTo>
                  <a:pt x="12678857" y="0"/>
                </a:lnTo>
                <a:lnTo>
                  <a:pt x="12678857" y="195429"/>
                </a:lnTo>
                <a:lnTo>
                  <a:pt x="0" y="195429"/>
                </a:lnTo>
                <a:close/>
              </a:path>
            </a:pathLst>
          </a:custGeom>
          <a:solidFill>
            <a:schemeClr val="accent1"/>
          </a:solidFill>
          <a:ln w="3810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51F44EC-B949-32D9-B882-F02D734F2913}"/>
              </a:ext>
            </a:extLst>
          </p:cNvPr>
          <p:cNvGrpSpPr/>
          <p:nvPr/>
        </p:nvGrpSpPr>
        <p:grpSpPr>
          <a:xfrm>
            <a:off x="4674339" y="1003300"/>
            <a:ext cx="3147413" cy="4279900"/>
            <a:chOff x="-447" y="1895476"/>
            <a:chExt cx="5931347" cy="320350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BF7BB55-556B-872A-9C5F-9CD729E9E089}"/>
                </a:ext>
              </a:extLst>
            </p:cNvPr>
            <p:cNvSpPr/>
            <p:nvPr/>
          </p:nvSpPr>
          <p:spPr>
            <a:xfrm>
              <a:off x="-447" y="1895476"/>
              <a:ext cx="5931347" cy="3203502"/>
            </a:xfrm>
            <a:custGeom>
              <a:avLst/>
              <a:gdLst>
                <a:gd name="connsiteX0" fmla="*/ 0 w 5931347"/>
                <a:gd name="connsiteY0" fmla="*/ 0 h 2470639"/>
                <a:gd name="connsiteX1" fmla="*/ 5519566 w 5931347"/>
                <a:gd name="connsiteY1" fmla="*/ 0 h 2470639"/>
                <a:gd name="connsiteX2" fmla="*/ 5931347 w 5931347"/>
                <a:gd name="connsiteY2" fmla="*/ 411781 h 2470639"/>
                <a:gd name="connsiteX3" fmla="*/ 5931347 w 5931347"/>
                <a:gd name="connsiteY3" fmla="*/ 2058858 h 2470639"/>
                <a:gd name="connsiteX4" fmla="*/ 5519566 w 5931347"/>
                <a:gd name="connsiteY4" fmla="*/ 2470639 h 2470639"/>
                <a:gd name="connsiteX5" fmla="*/ 0 w 5931347"/>
                <a:gd name="connsiteY5" fmla="*/ 2470639 h 2470639"/>
                <a:gd name="connsiteX6" fmla="*/ 0 w 5931347"/>
                <a:gd name="connsiteY6" fmla="*/ 0 h 2470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31347" h="2470639">
                  <a:moveTo>
                    <a:pt x="0" y="0"/>
                  </a:moveTo>
                  <a:lnTo>
                    <a:pt x="5519566" y="0"/>
                  </a:lnTo>
                  <a:cubicBezTo>
                    <a:pt x="5746986" y="0"/>
                    <a:pt x="5931347" y="184361"/>
                    <a:pt x="5931347" y="411781"/>
                  </a:cubicBezTo>
                  <a:lnTo>
                    <a:pt x="5931347" y="2058858"/>
                  </a:lnTo>
                  <a:cubicBezTo>
                    <a:pt x="5931347" y="2286278"/>
                    <a:pt x="5746986" y="2470639"/>
                    <a:pt x="5519566" y="2470639"/>
                  </a:cubicBezTo>
                  <a:lnTo>
                    <a:pt x="0" y="24706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9A67E6C-55B1-F29E-26F6-D908D0D26672}"/>
                </a:ext>
              </a:extLst>
            </p:cNvPr>
            <p:cNvSpPr txBox="1"/>
            <p:nvPr/>
          </p:nvSpPr>
          <p:spPr>
            <a:xfrm>
              <a:off x="310926" y="2149559"/>
              <a:ext cx="5308600" cy="2695335"/>
            </a:xfrm>
            <a:prstGeom prst="rect">
              <a:avLst/>
            </a:prstGeom>
            <a:noFill/>
            <a:ln w="38100">
              <a:solidFill>
                <a:srgbClr val="F1B803"/>
              </a:solidFill>
            </a:ln>
          </p:spPr>
          <p:txBody>
            <a:bodyPr wrap="square" anchor="ctr">
              <a:spAutoFit/>
            </a:bodyPr>
            <a:lstStyle/>
            <a:p>
              <a:pPr defTabSz="484632">
                <a:spcAft>
                  <a:spcPts val="600"/>
                </a:spcAft>
              </a:pPr>
              <a:endParaRPr lang="en-IN" sz="1600" b="1" kern="1200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endParaRPr>
            </a:p>
            <a:p>
              <a:pPr defTabSz="484632">
                <a:spcAft>
                  <a:spcPts val="600"/>
                </a:spcAft>
              </a:pPr>
              <a:r>
                <a:rPr lang="en-IN" sz="1600" b="1" kern="1200" dirty="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rPr>
                <a:t>I build and lead high performing sales teams.</a:t>
              </a:r>
            </a:p>
            <a:p>
              <a:pPr defTabSz="484632">
                <a:spcAft>
                  <a:spcPts val="600"/>
                </a:spcAft>
              </a:pPr>
              <a:r>
                <a:rPr lang="en-IN" sz="1600" b="1" kern="1200" dirty="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rPr>
                <a:t> I help organisations choose the best solution that speaks to their enterprise needs.</a:t>
              </a:r>
              <a:endParaRPr lang="en-IN" sz="16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</a:endParaRPr>
            </a:p>
            <a:p>
              <a:pPr defTabSz="484632">
                <a:spcAft>
                  <a:spcPts val="600"/>
                </a:spcAft>
              </a:pPr>
              <a:r>
                <a:rPr lang="en-IN" sz="1600" b="1" kern="1200" dirty="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rPr>
                <a:t>I enjoy sharing knowledge and helping people see their potential and the opportunities available</a:t>
              </a:r>
            </a:p>
            <a:p>
              <a:pPr defTabSz="484632">
                <a:spcAft>
                  <a:spcPts val="600"/>
                </a:spcAft>
              </a:pPr>
              <a:endParaRPr lang="en-IN" sz="1600" b="1" kern="1200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269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E606A62D-94F0-C5DF-322E-FB5F72F109AF}"/>
              </a:ext>
            </a:extLst>
          </p:cNvPr>
          <p:cNvSpPr/>
          <p:nvPr/>
        </p:nvSpPr>
        <p:spPr>
          <a:xfrm>
            <a:off x="0" y="0"/>
            <a:ext cx="12192001" cy="1325493"/>
          </a:xfrm>
          <a:custGeom>
            <a:avLst/>
            <a:gdLst>
              <a:gd name="connsiteX0" fmla="*/ 0 w 12678857"/>
              <a:gd name="connsiteY0" fmla="*/ 0 h 195428"/>
              <a:gd name="connsiteX1" fmla="*/ 12678857 w 12678857"/>
              <a:gd name="connsiteY1" fmla="*/ 0 h 195428"/>
              <a:gd name="connsiteX2" fmla="*/ 12678857 w 12678857"/>
              <a:gd name="connsiteY2" fmla="*/ 195429 h 195428"/>
              <a:gd name="connsiteX3" fmla="*/ 0 w 12678857"/>
              <a:gd name="connsiteY3" fmla="*/ 195429 h 19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78857" h="195428">
                <a:moveTo>
                  <a:pt x="0" y="0"/>
                </a:moveTo>
                <a:lnTo>
                  <a:pt x="12678857" y="0"/>
                </a:lnTo>
                <a:lnTo>
                  <a:pt x="12678857" y="195429"/>
                </a:lnTo>
                <a:lnTo>
                  <a:pt x="0" y="195429"/>
                </a:lnTo>
                <a:close/>
              </a:path>
            </a:pathLst>
          </a:custGeom>
          <a:solidFill>
            <a:schemeClr val="accent1"/>
          </a:solidFill>
          <a:ln w="3429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pic>
        <p:nvPicPr>
          <p:cNvPr id="2050" name="Picture 2" descr="Free photo business executive giving a speech">
            <a:extLst>
              <a:ext uri="{FF2B5EF4-FFF2-40B4-BE49-F238E27FC236}">
                <a16:creationId xmlns:a16="http://schemas.microsoft.com/office/drawing/2014/main" id="{13D41C53-BE66-4B98-E7BB-AA0554BB8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99" y="617607"/>
            <a:ext cx="3795279" cy="5697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B2F862-1143-4E24-22E0-414AD6833E6E}"/>
              </a:ext>
            </a:extLst>
          </p:cNvPr>
          <p:cNvSpPr txBox="1"/>
          <p:nvPr/>
        </p:nvSpPr>
        <p:spPr>
          <a:xfrm>
            <a:off x="5286593" y="338481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Agenda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3F9E1D9-4C42-2B67-6E86-AB54226E5453}"/>
              </a:ext>
            </a:extLst>
          </p:cNvPr>
          <p:cNvSpPr/>
          <p:nvPr/>
        </p:nvSpPr>
        <p:spPr>
          <a:xfrm>
            <a:off x="5285774" y="1666875"/>
            <a:ext cx="133350" cy="46482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0BCEE2A-46F7-B295-87EF-1100DEBC6DAE}"/>
              </a:ext>
            </a:extLst>
          </p:cNvPr>
          <p:cNvGrpSpPr/>
          <p:nvPr/>
        </p:nvGrpSpPr>
        <p:grpSpPr>
          <a:xfrm>
            <a:off x="5209574" y="5449560"/>
            <a:ext cx="6487127" cy="369332"/>
            <a:chOff x="5209574" y="5443967"/>
            <a:chExt cx="6487127" cy="36933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2BE1BD7-7277-5C99-4BB4-2B1EFC19B527}"/>
                </a:ext>
              </a:extLst>
            </p:cNvPr>
            <p:cNvSpPr txBox="1"/>
            <p:nvPr/>
          </p:nvSpPr>
          <p:spPr>
            <a:xfrm>
              <a:off x="5600701" y="5443967"/>
              <a:ext cx="60960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dirty="0">
                  <a:latin typeface="Montserrat" panose="00000500000000000000" pitchFamily="2" charset="0"/>
                </a:rPr>
                <a:t>What's the point?</a:t>
              </a:r>
              <a:endParaRPr lang="en-IN" sz="1800" dirty="0">
                <a:latin typeface="Montserrat" panose="00000500000000000000" pitchFamily="2" charset="0"/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FF1DE92-A088-A0AB-6A55-CC704DDE2122}"/>
                </a:ext>
              </a:extLst>
            </p:cNvPr>
            <p:cNvGrpSpPr/>
            <p:nvPr/>
          </p:nvGrpSpPr>
          <p:grpSpPr>
            <a:xfrm>
              <a:off x="5209574" y="5481602"/>
              <a:ext cx="285750" cy="294062"/>
              <a:chOff x="446164" y="332825"/>
              <a:chExt cx="401086" cy="412754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F8429E05-1339-0CDB-FFB1-392B6534BE68}"/>
                  </a:ext>
                </a:extLst>
              </p:cNvPr>
              <p:cNvSpPr/>
              <p:nvPr/>
            </p:nvSpPr>
            <p:spPr>
              <a:xfrm>
                <a:off x="471216" y="369545"/>
                <a:ext cx="376034" cy="376034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A51031E0-3085-59F0-2168-BF758A183E40}"/>
                  </a:ext>
                </a:extLst>
              </p:cNvPr>
              <p:cNvSpPr/>
              <p:nvPr/>
            </p:nvSpPr>
            <p:spPr>
              <a:xfrm>
                <a:off x="446164" y="332825"/>
                <a:ext cx="376034" cy="37603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6B752DD-65C5-378C-4E1C-5E8D1EE80ACA}"/>
              </a:ext>
            </a:extLst>
          </p:cNvPr>
          <p:cNvGrpSpPr/>
          <p:nvPr/>
        </p:nvGrpSpPr>
        <p:grpSpPr>
          <a:xfrm>
            <a:off x="5195082" y="3484618"/>
            <a:ext cx="6487127" cy="369332"/>
            <a:chOff x="5209574" y="2354352"/>
            <a:chExt cx="6487127" cy="36933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7F75269-1798-8CD0-929E-3392FE9E329E}"/>
                </a:ext>
              </a:extLst>
            </p:cNvPr>
            <p:cNvGrpSpPr/>
            <p:nvPr/>
          </p:nvGrpSpPr>
          <p:grpSpPr>
            <a:xfrm>
              <a:off x="5209574" y="2391987"/>
              <a:ext cx="285750" cy="294062"/>
              <a:chOff x="446164" y="332825"/>
              <a:chExt cx="401086" cy="412754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5B9D3C97-1544-BF33-F0DB-65436F87B0C5}"/>
                  </a:ext>
                </a:extLst>
              </p:cNvPr>
              <p:cNvSpPr/>
              <p:nvPr/>
            </p:nvSpPr>
            <p:spPr>
              <a:xfrm>
                <a:off x="471216" y="369545"/>
                <a:ext cx="376034" cy="376034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AFD4338-3B50-7095-06B0-C0CC7D536BFD}"/>
                  </a:ext>
                </a:extLst>
              </p:cNvPr>
              <p:cNvSpPr/>
              <p:nvPr/>
            </p:nvSpPr>
            <p:spPr>
              <a:xfrm>
                <a:off x="446164" y="332825"/>
                <a:ext cx="376034" cy="37603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0CCB2E0-E5D0-510A-C12E-FBE5C47ECF0A}"/>
                </a:ext>
              </a:extLst>
            </p:cNvPr>
            <p:cNvSpPr txBox="1"/>
            <p:nvPr/>
          </p:nvSpPr>
          <p:spPr>
            <a:xfrm>
              <a:off x="5600701" y="2354352"/>
              <a:ext cx="60960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panose="00000500000000000000" pitchFamily="2" charset="0"/>
                </a:rPr>
                <a:t>The question??</a:t>
              </a:r>
              <a:endParaRPr lang="en-IN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2C825B6-19D0-FF9C-3902-AFFF9445623F}"/>
              </a:ext>
            </a:extLst>
          </p:cNvPr>
          <p:cNvGrpSpPr/>
          <p:nvPr/>
        </p:nvGrpSpPr>
        <p:grpSpPr>
          <a:xfrm>
            <a:off x="5191726" y="2795078"/>
            <a:ext cx="6487127" cy="369332"/>
            <a:chOff x="5209574" y="3084221"/>
            <a:chExt cx="6487127" cy="369332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7847BB9-E1FE-8540-EBB7-0DCBE06543B5}"/>
                </a:ext>
              </a:extLst>
            </p:cNvPr>
            <p:cNvGrpSpPr/>
            <p:nvPr/>
          </p:nvGrpSpPr>
          <p:grpSpPr>
            <a:xfrm>
              <a:off x="5209574" y="3121856"/>
              <a:ext cx="285750" cy="294062"/>
              <a:chOff x="446164" y="332825"/>
              <a:chExt cx="401086" cy="412754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79F393BC-40A5-2314-F6C4-A15EAA3ED45F}"/>
                  </a:ext>
                </a:extLst>
              </p:cNvPr>
              <p:cNvSpPr/>
              <p:nvPr/>
            </p:nvSpPr>
            <p:spPr>
              <a:xfrm>
                <a:off x="471216" y="369545"/>
                <a:ext cx="376034" cy="376034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65AB2BD9-28FD-2CB2-40A1-C51F5C9CB125}"/>
                  </a:ext>
                </a:extLst>
              </p:cNvPr>
              <p:cNvSpPr/>
              <p:nvPr/>
            </p:nvSpPr>
            <p:spPr>
              <a:xfrm>
                <a:off x="446164" y="332825"/>
                <a:ext cx="376034" cy="37603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8518676-81DC-53AF-60E4-458B6EC0F210}"/>
                </a:ext>
              </a:extLst>
            </p:cNvPr>
            <p:cNvSpPr txBox="1"/>
            <p:nvPr/>
          </p:nvSpPr>
          <p:spPr>
            <a:xfrm>
              <a:off x="5600701" y="3084221"/>
              <a:ext cx="60960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panose="00000500000000000000" pitchFamily="2" charset="0"/>
                </a:rPr>
                <a:t>Demystifying leadership</a:t>
              </a:r>
              <a:endParaRPr lang="en-IN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DAE04B9-26EB-E4BD-07B0-756A2638BCFC}"/>
              </a:ext>
            </a:extLst>
          </p:cNvPr>
          <p:cNvGrpSpPr/>
          <p:nvPr/>
        </p:nvGrpSpPr>
        <p:grpSpPr>
          <a:xfrm>
            <a:off x="5191726" y="4161789"/>
            <a:ext cx="6487127" cy="395493"/>
            <a:chOff x="5209574" y="3942248"/>
            <a:chExt cx="6487127" cy="395493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0AA5C189-682A-83D0-0838-E357B5E51E9F}"/>
                </a:ext>
              </a:extLst>
            </p:cNvPr>
            <p:cNvGrpSpPr/>
            <p:nvPr/>
          </p:nvGrpSpPr>
          <p:grpSpPr>
            <a:xfrm>
              <a:off x="5209574" y="3942248"/>
              <a:ext cx="285750" cy="294062"/>
              <a:chOff x="446164" y="332825"/>
              <a:chExt cx="401086" cy="412754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BEE1AE54-0BB4-4DD7-B66A-FB9D4C72BE6E}"/>
                  </a:ext>
                </a:extLst>
              </p:cNvPr>
              <p:cNvSpPr/>
              <p:nvPr/>
            </p:nvSpPr>
            <p:spPr>
              <a:xfrm>
                <a:off x="471216" y="369545"/>
                <a:ext cx="376034" cy="376034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3287FA9C-8294-3D83-E302-7CEFF3E8632E}"/>
                  </a:ext>
                </a:extLst>
              </p:cNvPr>
              <p:cNvSpPr/>
              <p:nvPr/>
            </p:nvSpPr>
            <p:spPr>
              <a:xfrm>
                <a:off x="446164" y="332825"/>
                <a:ext cx="376034" cy="37603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E1DDA2D-6A5A-178B-9D17-CFB467C89317}"/>
                </a:ext>
              </a:extLst>
            </p:cNvPr>
            <p:cNvSpPr txBox="1"/>
            <p:nvPr/>
          </p:nvSpPr>
          <p:spPr>
            <a:xfrm>
              <a:off x="5600701" y="3968409"/>
              <a:ext cx="60960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panose="00000500000000000000" pitchFamily="2" charset="0"/>
                </a:rPr>
                <a:t>The lessons</a:t>
              </a:r>
              <a:endParaRPr lang="en-IN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7BE2BD2-4AFE-DC31-3A65-A676F15AD342}"/>
              </a:ext>
            </a:extLst>
          </p:cNvPr>
          <p:cNvGrpSpPr/>
          <p:nvPr/>
        </p:nvGrpSpPr>
        <p:grpSpPr>
          <a:xfrm>
            <a:off x="5220408" y="4754613"/>
            <a:ext cx="6487127" cy="369332"/>
            <a:chOff x="5209574" y="4674290"/>
            <a:chExt cx="6487127" cy="36933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9AA4797-D9B7-1395-7C19-6B4C286CE88A}"/>
                </a:ext>
              </a:extLst>
            </p:cNvPr>
            <p:cNvGrpSpPr/>
            <p:nvPr/>
          </p:nvGrpSpPr>
          <p:grpSpPr>
            <a:xfrm>
              <a:off x="5209574" y="4711925"/>
              <a:ext cx="285750" cy="294062"/>
              <a:chOff x="446164" y="332825"/>
              <a:chExt cx="401086" cy="412754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1D2BF6FC-9AD4-C029-8844-65C479D449A4}"/>
                  </a:ext>
                </a:extLst>
              </p:cNvPr>
              <p:cNvSpPr/>
              <p:nvPr/>
            </p:nvSpPr>
            <p:spPr>
              <a:xfrm>
                <a:off x="471216" y="369545"/>
                <a:ext cx="376034" cy="376034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7AEF8FDA-3671-3623-BCEA-4A8FED0A727B}"/>
                  </a:ext>
                </a:extLst>
              </p:cNvPr>
              <p:cNvSpPr/>
              <p:nvPr/>
            </p:nvSpPr>
            <p:spPr>
              <a:xfrm>
                <a:off x="446164" y="332825"/>
                <a:ext cx="376034" cy="37603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42D98C5-B850-2415-7884-93E73BBBD77B}"/>
                </a:ext>
              </a:extLst>
            </p:cNvPr>
            <p:cNvSpPr txBox="1"/>
            <p:nvPr/>
          </p:nvSpPr>
          <p:spPr>
            <a:xfrm>
              <a:off x="5600701" y="4674290"/>
              <a:ext cx="60960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panose="00000500000000000000" pitchFamily="2" charset="0"/>
                </a:rPr>
                <a:t>A great leader is….</a:t>
              </a:r>
              <a:endParaRPr lang="en-IN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A490E93-CDB5-005E-7BF1-8DBF20EE94B7}"/>
              </a:ext>
            </a:extLst>
          </p:cNvPr>
          <p:cNvGrpSpPr/>
          <p:nvPr/>
        </p:nvGrpSpPr>
        <p:grpSpPr>
          <a:xfrm>
            <a:off x="5191726" y="2171742"/>
            <a:ext cx="6487127" cy="369332"/>
            <a:chOff x="5209574" y="2354352"/>
            <a:chExt cx="6487127" cy="36933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E54220A-3A01-E05D-3F87-8CD38E66D098}"/>
                </a:ext>
              </a:extLst>
            </p:cNvPr>
            <p:cNvGrpSpPr/>
            <p:nvPr/>
          </p:nvGrpSpPr>
          <p:grpSpPr>
            <a:xfrm>
              <a:off x="5209574" y="2391987"/>
              <a:ext cx="285750" cy="294062"/>
              <a:chOff x="446164" y="332825"/>
              <a:chExt cx="401086" cy="412754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845576EB-E612-6848-E296-C9C3328713F7}"/>
                  </a:ext>
                </a:extLst>
              </p:cNvPr>
              <p:cNvSpPr/>
              <p:nvPr/>
            </p:nvSpPr>
            <p:spPr>
              <a:xfrm>
                <a:off x="471216" y="369545"/>
                <a:ext cx="376034" cy="376034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E6210757-CCC8-B907-7270-D4611DA17432}"/>
                  </a:ext>
                </a:extLst>
              </p:cNvPr>
              <p:cNvSpPr/>
              <p:nvPr/>
            </p:nvSpPr>
            <p:spPr>
              <a:xfrm>
                <a:off x="446164" y="332825"/>
                <a:ext cx="376034" cy="37603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0665921-96D1-0433-9C77-F881E9F66FA7}"/>
                </a:ext>
              </a:extLst>
            </p:cNvPr>
            <p:cNvSpPr txBox="1"/>
            <p:nvPr/>
          </p:nvSpPr>
          <p:spPr>
            <a:xfrm>
              <a:off x="5600701" y="2354352"/>
              <a:ext cx="60960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panose="00000500000000000000" pitchFamily="2" charset="0"/>
                </a:rPr>
                <a:t>A leader is…</a:t>
              </a:r>
              <a:endParaRPr lang="en-IN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6923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1" name="Rectangle 820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3" name="Rectangle 820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5" name="Rectangle 820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07" name="Freeform: Shape 820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209" name="Rectangle 820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0C050B-D41E-1F12-618C-B4A46FA9AD74}"/>
              </a:ext>
            </a:extLst>
          </p:cNvPr>
          <p:cNvSpPr txBox="1"/>
          <p:nvPr/>
        </p:nvSpPr>
        <p:spPr>
          <a:xfrm>
            <a:off x="378649" y="1022967"/>
            <a:ext cx="3385463" cy="5546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strike="noStrike" dirty="0">
                <a:solidFill>
                  <a:schemeClr val="bg1"/>
                </a:solidFill>
                <a:effectLst/>
                <a:latin typeface="Montserrat" pitchFamily="2" charset="77"/>
              </a:rPr>
              <a:t>A leader is someone who </a:t>
            </a:r>
            <a:r>
              <a:rPr lang="en-US" b="0" i="0" strike="noStrike" dirty="0">
                <a:solidFill>
                  <a:schemeClr val="bg1"/>
                </a:solidFill>
                <a:effectLst/>
                <a:latin typeface="Montserrat" pitchFamily="2" charset="7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inspires passion</a:t>
            </a:r>
            <a:r>
              <a:rPr lang="en-US" b="0" i="0" strike="noStrike" dirty="0">
                <a:solidFill>
                  <a:schemeClr val="bg1"/>
                </a:solidFill>
                <a:effectLst/>
                <a:latin typeface="Montserrat" pitchFamily="2" charset="77"/>
              </a:rPr>
              <a:t> and motivation in followers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0" i="0" strike="noStrike" dirty="0">
              <a:solidFill>
                <a:schemeClr val="bg1"/>
              </a:solidFill>
              <a:effectLst/>
              <a:latin typeface="Montserrat" pitchFamily="2" charset="77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strike="noStrike" dirty="0">
                <a:solidFill>
                  <a:schemeClr val="bg1"/>
                </a:solidFill>
                <a:effectLst/>
                <a:latin typeface="Montserrat" pitchFamily="2" charset="77"/>
              </a:rPr>
              <a:t>A leader is someone with a vision and the path to realizing it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0" i="0" strike="noStrike" dirty="0">
              <a:solidFill>
                <a:schemeClr val="bg1"/>
              </a:solidFill>
              <a:effectLst/>
              <a:latin typeface="Montserrat" pitchFamily="2" charset="77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strike="noStrike" dirty="0">
                <a:solidFill>
                  <a:schemeClr val="bg1"/>
                </a:solidFill>
                <a:effectLst/>
                <a:latin typeface="Montserrat" pitchFamily="2" charset="77"/>
              </a:rPr>
              <a:t>A leader is someone who ensures their team has support and tools to achieve their goals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b="0" i="0" strike="noStrike" dirty="0">
              <a:solidFill>
                <a:schemeClr val="bg1"/>
              </a:solidFill>
              <a:effectLst/>
              <a:latin typeface="Montserrat" pitchFamily="2" charset="77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64F31CC-2E9C-26DC-024E-333F03369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36187" y="1193051"/>
            <a:ext cx="7177164" cy="4413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CBDE7D7-6988-D81E-D703-8ADEEA4FE765}"/>
              </a:ext>
            </a:extLst>
          </p:cNvPr>
          <p:cNvSpPr/>
          <p:nvPr/>
        </p:nvSpPr>
        <p:spPr>
          <a:xfrm>
            <a:off x="4037826" y="6569014"/>
            <a:ext cx="8151126" cy="27884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684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428AC11-BFDF-42EF-80FF-717BBF909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8628" y="1408629"/>
            <a:ext cx="6858000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C56AF6-38E4-490B-8E2B-1A1037B4E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832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339A6F5-AD6A-4D80-8AD9-6290D13AC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513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61000"/>
                </a:srgbClr>
              </a:gs>
              <a:gs pos="95000">
                <a:schemeClr val="accent5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4" name="Picture 2" descr="Leadership Development vs Leadership Training: Understanding the Difference  - The Economic Times">
            <a:extLst>
              <a:ext uri="{FF2B5EF4-FFF2-40B4-BE49-F238E27FC236}">
                <a16:creationId xmlns:a16="http://schemas.microsoft.com/office/drawing/2014/main" id="{6E9159A0-18B3-EED8-C548-638AECE9D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4" y="0"/>
            <a:ext cx="81533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4F3C569-B26F-1233-44DC-22E9D38FC377}"/>
              </a:ext>
            </a:extLst>
          </p:cNvPr>
          <p:cNvSpPr/>
          <p:nvPr/>
        </p:nvSpPr>
        <p:spPr>
          <a:xfrm>
            <a:off x="0" y="5718220"/>
            <a:ext cx="12192001" cy="796880"/>
          </a:xfrm>
          <a:custGeom>
            <a:avLst/>
            <a:gdLst>
              <a:gd name="connsiteX0" fmla="*/ 0 w 12678857"/>
              <a:gd name="connsiteY0" fmla="*/ 0 h 195428"/>
              <a:gd name="connsiteX1" fmla="*/ 12678857 w 12678857"/>
              <a:gd name="connsiteY1" fmla="*/ 0 h 195428"/>
              <a:gd name="connsiteX2" fmla="*/ 12678857 w 12678857"/>
              <a:gd name="connsiteY2" fmla="*/ 195429 h 195428"/>
              <a:gd name="connsiteX3" fmla="*/ 0 w 12678857"/>
              <a:gd name="connsiteY3" fmla="*/ 195429 h 19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78857" h="195428">
                <a:moveTo>
                  <a:pt x="0" y="0"/>
                </a:moveTo>
                <a:lnTo>
                  <a:pt x="12678857" y="0"/>
                </a:lnTo>
                <a:lnTo>
                  <a:pt x="12678857" y="195429"/>
                </a:lnTo>
                <a:lnTo>
                  <a:pt x="0" y="195429"/>
                </a:lnTo>
                <a:close/>
              </a:path>
            </a:pathLst>
          </a:custGeom>
          <a:solidFill>
            <a:schemeClr val="accent1"/>
          </a:solidFill>
          <a:ln w="3429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IN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Demystifying Leadership</a:t>
            </a:r>
          </a:p>
        </p:txBody>
      </p:sp>
      <p:pic>
        <p:nvPicPr>
          <p:cNvPr id="3076" name="Picture 4" descr="104 Leadership Quotes by Famous People (LEADERS)">
            <a:extLst>
              <a:ext uri="{FF2B5EF4-FFF2-40B4-BE49-F238E27FC236}">
                <a16:creationId xmlns:a16="http://schemas.microsoft.com/office/drawing/2014/main" id="{4C9DA1F1-8608-3DD2-A6AF-D9C2CB62D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2" y="1625600"/>
            <a:ext cx="2857500" cy="3054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666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1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1D4107-0A4C-869C-8839-0DF3B5BE2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02735"/>
            <a:ext cx="10905066" cy="545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406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9" name="Rectangle 1024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1" name="Rectangle 1025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3" name="Rectangle 1025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Breaking Down the &quot;I Am&quot; Song - Mezzoid Voice Studio, LLC™">
            <a:extLst>
              <a:ext uri="{FF2B5EF4-FFF2-40B4-BE49-F238E27FC236}">
                <a16:creationId xmlns:a16="http://schemas.microsoft.com/office/drawing/2014/main" id="{53073DCB-C2EF-FA89-D170-933B1AD84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8678" y="572896"/>
            <a:ext cx="6669858" cy="5711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106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hy Introverts Make The Best Public Speakers">
            <a:extLst>
              <a:ext uri="{FF2B5EF4-FFF2-40B4-BE49-F238E27FC236}">
                <a16:creationId xmlns:a16="http://schemas.microsoft.com/office/drawing/2014/main" id="{67BBEB9C-7791-A321-B42E-56F1C4062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77006" cy="173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reat Public Speakers: Lessons from fascinating communicators of our time |  by Slidebean | Medium">
            <a:extLst>
              <a:ext uri="{FF2B5EF4-FFF2-40B4-BE49-F238E27FC236}">
                <a16:creationId xmlns:a16="http://schemas.microsoft.com/office/drawing/2014/main" id="{126076A6-B904-2AEF-C00B-D3921A8B9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994" y="0"/>
            <a:ext cx="2977006" cy="173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The 1% Club - 9 Traits Of The Best Public Speakers | Training Blog">
            <a:extLst>
              <a:ext uri="{FF2B5EF4-FFF2-40B4-BE49-F238E27FC236}">
                <a16:creationId xmlns:a16="http://schemas.microsoft.com/office/drawing/2014/main" id="{409233BF-D58D-A5B9-8D37-8CE054488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4" y="0"/>
            <a:ext cx="3134002" cy="1737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Brief History of Public Speaking and Famous Speakers through the Ages –  VirtualSpeech">
            <a:extLst>
              <a:ext uri="{FF2B5EF4-FFF2-40B4-BE49-F238E27FC236}">
                <a16:creationId xmlns:a16="http://schemas.microsoft.com/office/drawing/2014/main" id="{220495FA-1080-2D67-08D6-62FEF0B40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006" y="0"/>
            <a:ext cx="3118988" cy="173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NurPhoto/NurPhoto via Getty Images">
            <a:extLst>
              <a:ext uri="{FF2B5EF4-FFF2-40B4-BE49-F238E27FC236}">
                <a16:creationId xmlns:a16="http://schemas.microsoft.com/office/drawing/2014/main" id="{E9A037F0-DE5A-1096-A687-5577A9F17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008" y="5219700"/>
            <a:ext cx="3260982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D2E9601-59CB-E106-66A9-A1D6A3DFA3E6}"/>
              </a:ext>
            </a:extLst>
          </p:cNvPr>
          <p:cNvSpPr txBox="1"/>
          <p:nvPr/>
        </p:nvSpPr>
        <p:spPr>
          <a:xfrm>
            <a:off x="3652067" y="2878644"/>
            <a:ext cx="48878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  <a:latin typeface="Montserrat" panose="00000500000000000000" pitchFamily="2" charset="0"/>
              </a:rPr>
              <a:t>What can we learn </a:t>
            </a:r>
          </a:p>
          <a:p>
            <a:pPr algn="ctr"/>
            <a:r>
              <a:rPr lang="en-US" sz="3600" b="1" dirty="0">
                <a:solidFill>
                  <a:schemeClr val="accent1"/>
                </a:solidFill>
                <a:latin typeface="Montserrat" panose="00000500000000000000" pitchFamily="2" charset="0"/>
              </a:rPr>
              <a:t>from them?</a:t>
            </a:r>
          </a:p>
        </p:txBody>
      </p:sp>
      <p:pic>
        <p:nvPicPr>
          <p:cNvPr id="3100" name="Picture 28" descr="2023: What is it about Osinbajo? — Opinion — The Guardian Nigeria News –  Nigeria and World News">
            <a:extLst>
              <a:ext uri="{FF2B5EF4-FFF2-40B4-BE49-F238E27FC236}">
                <a16:creationId xmlns:a16="http://schemas.microsoft.com/office/drawing/2014/main" id="{759D12E8-4F4F-3AA1-CB13-594989DB1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5215732"/>
            <a:ext cx="2977004" cy="163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Nelson Mandela, a giant of our time | UNESCO">
            <a:extLst>
              <a:ext uri="{FF2B5EF4-FFF2-40B4-BE49-F238E27FC236}">
                <a16:creationId xmlns:a16="http://schemas.microsoft.com/office/drawing/2014/main" id="{3D716FCB-87E7-F071-9FCD-0609BCBAB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7916"/>
            <a:ext cx="2977005" cy="1737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WTO | 2021 News items - History is made: Ngozi Okonjo-Iweala chosen as  Director-General">
            <a:extLst>
              <a:ext uri="{FF2B5EF4-FFF2-40B4-BE49-F238E27FC236}">
                <a16:creationId xmlns:a16="http://schemas.microsoft.com/office/drawing/2014/main" id="{95DBA9B0-C8BB-0674-1796-17DD0BCDF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475832"/>
            <a:ext cx="2977004" cy="1737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Bill Gates explains how AI will change our lives in 5 years | CNN Business">
            <a:extLst>
              <a:ext uri="{FF2B5EF4-FFF2-40B4-BE49-F238E27FC236}">
                <a16:creationId xmlns:a16="http://schemas.microsoft.com/office/drawing/2014/main" id="{27A89EEE-40B6-DF4A-38B9-89AB984FC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982" y="1737917"/>
            <a:ext cx="2977018" cy="1737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Jacinda Ardern: Knowing when it is time to go - TheNiche">
            <a:extLst>
              <a:ext uri="{FF2B5EF4-FFF2-40B4-BE49-F238E27FC236}">
                <a16:creationId xmlns:a16="http://schemas.microsoft.com/office/drawing/2014/main" id="{B99A8139-A298-33D6-CC37-8B4695F8E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982" y="3483767"/>
            <a:ext cx="2977018" cy="1737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 descr="Tony Elumelu's passion for enriching lives">
            <a:extLst>
              <a:ext uri="{FF2B5EF4-FFF2-40B4-BE49-F238E27FC236}">
                <a16:creationId xmlns:a16="http://schemas.microsoft.com/office/drawing/2014/main" id="{3D8DEF93-9257-E9EB-53B0-D6AFD019C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981" y="5213748"/>
            <a:ext cx="2977019" cy="1644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0" name="Picture 14" descr="Indra Nooyi: Achieving Both Financial Growth And Purpose At PepsiCo">
            <a:extLst>
              <a:ext uri="{FF2B5EF4-FFF2-40B4-BE49-F238E27FC236}">
                <a16:creationId xmlns:a16="http://schemas.microsoft.com/office/drawing/2014/main" id="{E3CD1038-BF2E-641C-8028-557975607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004" y="5217717"/>
            <a:ext cx="2977004" cy="163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550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62" name="Rectangle 6161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64" name="Rectangle 6163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66" name="Rectangle 6165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68" name="Rectangle 6167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5CB8BF-9593-0C3A-871B-A93B406BD926}"/>
              </a:ext>
            </a:extLst>
          </p:cNvPr>
          <p:cNvSpPr/>
          <p:nvPr/>
        </p:nvSpPr>
        <p:spPr>
          <a:xfrm>
            <a:off x="-4058" y="0"/>
            <a:ext cx="12192000" cy="4753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A great leader is …</a:t>
            </a:r>
            <a:endParaRPr lang="en-IN" sz="2800" b="1" dirty="0">
              <a:solidFill>
                <a:schemeClr val="accent1">
                  <a:lumMod val="75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3625BC1-36FE-D460-6942-33821D8D9CE4}"/>
              </a:ext>
            </a:extLst>
          </p:cNvPr>
          <p:cNvSpPr/>
          <p:nvPr/>
        </p:nvSpPr>
        <p:spPr>
          <a:xfrm>
            <a:off x="581086" y="584340"/>
            <a:ext cx="11166414" cy="57969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F9B8F4AD-A645-8B1D-F9B9-968C2E9C17CC}"/>
              </a:ext>
            </a:extLst>
          </p:cNvPr>
          <p:cNvSpPr/>
          <p:nvPr/>
        </p:nvSpPr>
        <p:spPr>
          <a:xfrm>
            <a:off x="4265431" y="1833288"/>
            <a:ext cx="3205479" cy="320548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4567A774-F3E8-5926-5035-1CDC745514E9}"/>
              </a:ext>
            </a:extLst>
          </p:cNvPr>
          <p:cNvSpPr/>
          <p:nvPr/>
        </p:nvSpPr>
        <p:spPr>
          <a:xfrm>
            <a:off x="5018963" y="960310"/>
            <a:ext cx="1668780" cy="782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84" y="21600"/>
                </a:moveTo>
                <a:cubicBezTo>
                  <a:pt x="3945" y="20303"/>
                  <a:pt x="5589" y="19356"/>
                  <a:pt x="7299" y="18795"/>
                </a:cubicBezTo>
                <a:cubicBezTo>
                  <a:pt x="8449" y="18409"/>
                  <a:pt x="9633" y="18234"/>
                  <a:pt x="10816" y="18234"/>
                </a:cubicBezTo>
                <a:cubicBezTo>
                  <a:pt x="12000" y="18234"/>
                  <a:pt x="13184" y="18444"/>
                  <a:pt x="14334" y="18795"/>
                </a:cubicBezTo>
                <a:cubicBezTo>
                  <a:pt x="16044" y="19356"/>
                  <a:pt x="17688" y="20303"/>
                  <a:pt x="19249" y="21600"/>
                </a:cubicBezTo>
                <a:lnTo>
                  <a:pt x="20564" y="11081"/>
                </a:lnTo>
                <a:lnTo>
                  <a:pt x="21600" y="2805"/>
                </a:lnTo>
                <a:cubicBezTo>
                  <a:pt x="20022" y="1613"/>
                  <a:pt x="18378" y="666"/>
                  <a:pt x="16685" y="0"/>
                </a:cubicBezTo>
                <a:lnTo>
                  <a:pt x="15649" y="8275"/>
                </a:lnTo>
                <a:cubicBezTo>
                  <a:pt x="14071" y="7679"/>
                  <a:pt x="12460" y="7399"/>
                  <a:pt x="10800" y="7399"/>
                </a:cubicBezTo>
                <a:cubicBezTo>
                  <a:pt x="9140" y="7399"/>
                  <a:pt x="7529" y="7714"/>
                  <a:pt x="5951" y="8275"/>
                </a:cubicBezTo>
                <a:lnTo>
                  <a:pt x="4915" y="0"/>
                </a:lnTo>
                <a:cubicBezTo>
                  <a:pt x="3222" y="666"/>
                  <a:pt x="1595" y="1613"/>
                  <a:pt x="0" y="2805"/>
                </a:cubicBezTo>
                <a:lnTo>
                  <a:pt x="1036" y="11081"/>
                </a:lnTo>
                <a:lnTo>
                  <a:pt x="2384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1F03DC2A-C02B-28EE-48FE-A384E3362731}"/>
              </a:ext>
            </a:extLst>
          </p:cNvPr>
          <p:cNvSpPr/>
          <p:nvPr/>
        </p:nvSpPr>
        <p:spPr>
          <a:xfrm>
            <a:off x="3382254" y="1545138"/>
            <a:ext cx="1333502" cy="1628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26" y="21600"/>
                </a:moveTo>
                <a:cubicBezTo>
                  <a:pt x="11355" y="19848"/>
                  <a:pt x="11911" y="18163"/>
                  <a:pt x="12672" y="16562"/>
                </a:cubicBezTo>
                <a:cubicBezTo>
                  <a:pt x="13762" y="14288"/>
                  <a:pt x="15264" y="12182"/>
                  <a:pt x="17095" y="10311"/>
                </a:cubicBezTo>
                <a:cubicBezTo>
                  <a:pt x="18432" y="8947"/>
                  <a:pt x="19934" y="7717"/>
                  <a:pt x="21600" y="6622"/>
                </a:cubicBezTo>
                <a:lnTo>
                  <a:pt x="17074" y="2915"/>
                </a:lnTo>
                <a:lnTo>
                  <a:pt x="13515" y="0"/>
                </a:lnTo>
                <a:cubicBezTo>
                  <a:pt x="11890" y="1129"/>
                  <a:pt x="10389" y="2359"/>
                  <a:pt x="9010" y="3690"/>
                </a:cubicBezTo>
                <a:lnTo>
                  <a:pt x="12569" y="6605"/>
                </a:lnTo>
                <a:cubicBezTo>
                  <a:pt x="9977" y="9132"/>
                  <a:pt x="7899" y="12047"/>
                  <a:pt x="6501" y="15198"/>
                </a:cubicBezTo>
                <a:lnTo>
                  <a:pt x="1646" y="14136"/>
                </a:lnTo>
                <a:cubicBezTo>
                  <a:pt x="946" y="15754"/>
                  <a:pt x="391" y="17438"/>
                  <a:pt x="0" y="19174"/>
                </a:cubicBezTo>
                <a:lnTo>
                  <a:pt x="4855" y="20235"/>
                </a:lnTo>
                <a:lnTo>
                  <a:pt x="11026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193396A2-6C1A-FF23-97FA-7FC3534F135F}"/>
              </a:ext>
            </a:extLst>
          </p:cNvPr>
          <p:cNvSpPr/>
          <p:nvPr/>
        </p:nvSpPr>
        <p:spPr>
          <a:xfrm>
            <a:off x="5018963" y="5128754"/>
            <a:ext cx="1668780" cy="782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16" y="0"/>
                </a:moveTo>
                <a:cubicBezTo>
                  <a:pt x="17655" y="1297"/>
                  <a:pt x="16011" y="2244"/>
                  <a:pt x="14301" y="2805"/>
                </a:cubicBezTo>
                <a:cubicBezTo>
                  <a:pt x="13151" y="3191"/>
                  <a:pt x="11967" y="3366"/>
                  <a:pt x="10784" y="3366"/>
                </a:cubicBezTo>
                <a:cubicBezTo>
                  <a:pt x="9600" y="3366"/>
                  <a:pt x="8416" y="3156"/>
                  <a:pt x="7266" y="2805"/>
                </a:cubicBezTo>
                <a:cubicBezTo>
                  <a:pt x="5556" y="2244"/>
                  <a:pt x="3912" y="1297"/>
                  <a:pt x="2351" y="0"/>
                </a:cubicBezTo>
                <a:lnTo>
                  <a:pt x="1036" y="10519"/>
                </a:lnTo>
                <a:lnTo>
                  <a:pt x="0" y="18795"/>
                </a:lnTo>
                <a:cubicBezTo>
                  <a:pt x="1578" y="19987"/>
                  <a:pt x="3222" y="20934"/>
                  <a:pt x="4915" y="21600"/>
                </a:cubicBezTo>
                <a:lnTo>
                  <a:pt x="5951" y="13325"/>
                </a:lnTo>
                <a:cubicBezTo>
                  <a:pt x="7529" y="13921"/>
                  <a:pt x="9140" y="14201"/>
                  <a:pt x="10800" y="14201"/>
                </a:cubicBezTo>
                <a:cubicBezTo>
                  <a:pt x="12460" y="14201"/>
                  <a:pt x="14071" y="13886"/>
                  <a:pt x="15649" y="13325"/>
                </a:cubicBezTo>
                <a:lnTo>
                  <a:pt x="16685" y="21600"/>
                </a:lnTo>
                <a:cubicBezTo>
                  <a:pt x="18378" y="20934"/>
                  <a:pt x="20005" y="19987"/>
                  <a:pt x="21600" y="18795"/>
                </a:cubicBezTo>
                <a:lnTo>
                  <a:pt x="20564" y="10519"/>
                </a:lnTo>
                <a:lnTo>
                  <a:pt x="19216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0EC27763-AA78-A7E3-01D8-78C7C6736873}"/>
              </a:ext>
            </a:extLst>
          </p:cNvPr>
          <p:cNvSpPr/>
          <p:nvPr/>
        </p:nvSpPr>
        <p:spPr>
          <a:xfrm>
            <a:off x="6990950" y="3718107"/>
            <a:ext cx="1333502" cy="1628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45" y="1348"/>
                </a:moveTo>
                <a:lnTo>
                  <a:pt x="10574" y="0"/>
                </a:lnTo>
                <a:cubicBezTo>
                  <a:pt x="10245" y="1752"/>
                  <a:pt x="9689" y="3437"/>
                  <a:pt x="8928" y="5038"/>
                </a:cubicBezTo>
                <a:cubicBezTo>
                  <a:pt x="7838" y="7312"/>
                  <a:pt x="6336" y="9418"/>
                  <a:pt x="4505" y="11289"/>
                </a:cubicBezTo>
                <a:cubicBezTo>
                  <a:pt x="3168" y="12653"/>
                  <a:pt x="1666" y="13883"/>
                  <a:pt x="0" y="14978"/>
                </a:cubicBezTo>
                <a:lnTo>
                  <a:pt x="4526" y="18685"/>
                </a:lnTo>
                <a:lnTo>
                  <a:pt x="8085" y="21600"/>
                </a:lnTo>
                <a:cubicBezTo>
                  <a:pt x="9710" y="20471"/>
                  <a:pt x="11211" y="19241"/>
                  <a:pt x="12590" y="17910"/>
                </a:cubicBezTo>
                <a:lnTo>
                  <a:pt x="9031" y="14995"/>
                </a:lnTo>
                <a:cubicBezTo>
                  <a:pt x="11623" y="12468"/>
                  <a:pt x="13701" y="9553"/>
                  <a:pt x="15099" y="6402"/>
                </a:cubicBezTo>
                <a:lnTo>
                  <a:pt x="19954" y="7464"/>
                </a:lnTo>
                <a:cubicBezTo>
                  <a:pt x="20654" y="5846"/>
                  <a:pt x="21209" y="4162"/>
                  <a:pt x="21600" y="2426"/>
                </a:cubicBezTo>
                <a:lnTo>
                  <a:pt x="16745" y="1348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D22256CE-6B69-66D5-3468-D87D8175E932}"/>
              </a:ext>
            </a:extLst>
          </p:cNvPr>
          <p:cNvSpPr/>
          <p:nvPr/>
        </p:nvSpPr>
        <p:spPr>
          <a:xfrm>
            <a:off x="3382254" y="3719376"/>
            <a:ext cx="1333502" cy="1626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990"/>
                </a:moveTo>
                <a:cubicBezTo>
                  <a:pt x="19934" y="13894"/>
                  <a:pt x="18432" y="12663"/>
                  <a:pt x="17095" y="11297"/>
                </a:cubicBezTo>
                <a:cubicBezTo>
                  <a:pt x="15264" y="9426"/>
                  <a:pt x="13762" y="7318"/>
                  <a:pt x="12672" y="5042"/>
                </a:cubicBezTo>
                <a:cubicBezTo>
                  <a:pt x="11911" y="3440"/>
                  <a:pt x="11355" y="1754"/>
                  <a:pt x="11026" y="0"/>
                </a:cubicBezTo>
                <a:lnTo>
                  <a:pt x="4855" y="1349"/>
                </a:lnTo>
                <a:lnTo>
                  <a:pt x="0" y="2411"/>
                </a:lnTo>
                <a:cubicBezTo>
                  <a:pt x="391" y="4148"/>
                  <a:pt x="946" y="5817"/>
                  <a:pt x="1646" y="7453"/>
                </a:cubicBezTo>
                <a:lnTo>
                  <a:pt x="6501" y="6391"/>
                </a:lnTo>
                <a:cubicBezTo>
                  <a:pt x="7920" y="9544"/>
                  <a:pt x="9998" y="12461"/>
                  <a:pt x="12569" y="14990"/>
                </a:cubicBezTo>
                <a:lnTo>
                  <a:pt x="9010" y="17907"/>
                </a:lnTo>
                <a:cubicBezTo>
                  <a:pt x="10389" y="19239"/>
                  <a:pt x="11890" y="20470"/>
                  <a:pt x="13515" y="21600"/>
                </a:cubicBezTo>
                <a:lnTo>
                  <a:pt x="17074" y="18683"/>
                </a:lnTo>
                <a:lnTo>
                  <a:pt x="21600" y="1499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BFDC5A9C-BD25-5B0C-5B54-9C1DF8F6E41E}"/>
              </a:ext>
            </a:extLst>
          </p:cNvPr>
          <p:cNvSpPr/>
          <p:nvPr/>
        </p:nvSpPr>
        <p:spPr>
          <a:xfrm>
            <a:off x="6995930" y="1546407"/>
            <a:ext cx="1333502" cy="1626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6610"/>
                </a:moveTo>
                <a:cubicBezTo>
                  <a:pt x="1666" y="7706"/>
                  <a:pt x="3168" y="8937"/>
                  <a:pt x="4505" y="10303"/>
                </a:cubicBezTo>
                <a:cubicBezTo>
                  <a:pt x="6336" y="12174"/>
                  <a:pt x="7838" y="14282"/>
                  <a:pt x="8928" y="16558"/>
                </a:cubicBezTo>
                <a:cubicBezTo>
                  <a:pt x="9689" y="18160"/>
                  <a:pt x="10245" y="19846"/>
                  <a:pt x="10574" y="21600"/>
                </a:cubicBezTo>
                <a:lnTo>
                  <a:pt x="16745" y="20251"/>
                </a:lnTo>
                <a:lnTo>
                  <a:pt x="21600" y="19189"/>
                </a:lnTo>
                <a:cubicBezTo>
                  <a:pt x="21209" y="17452"/>
                  <a:pt x="20654" y="15783"/>
                  <a:pt x="19954" y="14147"/>
                </a:cubicBezTo>
                <a:lnTo>
                  <a:pt x="15099" y="15209"/>
                </a:lnTo>
                <a:cubicBezTo>
                  <a:pt x="13680" y="12056"/>
                  <a:pt x="11602" y="9139"/>
                  <a:pt x="9031" y="6610"/>
                </a:cubicBezTo>
                <a:lnTo>
                  <a:pt x="12590" y="3693"/>
                </a:lnTo>
                <a:cubicBezTo>
                  <a:pt x="11211" y="2361"/>
                  <a:pt x="9710" y="1130"/>
                  <a:pt x="8085" y="0"/>
                </a:cubicBezTo>
                <a:lnTo>
                  <a:pt x="4526" y="2917"/>
                </a:lnTo>
                <a:lnTo>
                  <a:pt x="0" y="661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CCE4AFD-83EC-67C1-0111-98E9974F3820}"/>
              </a:ext>
            </a:extLst>
          </p:cNvPr>
          <p:cNvSpPr txBox="1"/>
          <p:nvPr/>
        </p:nvSpPr>
        <p:spPr>
          <a:xfrm>
            <a:off x="5555544" y="652831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01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EEBCB27-AEEC-33E3-FAF9-691193591446}"/>
              </a:ext>
            </a:extLst>
          </p:cNvPr>
          <p:cNvSpPr txBox="1"/>
          <p:nvPr/>
        </p:nvSpPr>
        <p:spPr>
          <a:xfrm>
            <a:off x="7739944" y="4397346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03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65047CF-ADC2-523A-8342-9D0343E57696}"/>
              </a:ext>
            </a:extLst>
          </p:cNvPr>
          <p:cNvSpPr txBox="1"/>
          <p:nvPr/>
        </p:nvSpPr>
        <p:spPr>
          <a:xfrm>
            <a:off x="5555544" y="5689879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04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4B4AA1F-813F-D60C-9835-48B77B3DBECE}"/>
              </a:ext>
            </a:extLst>
          </p:cNvPr>
          <p:cNvSpPr txBox="1"/>
          <p:nvPr/>
        </p:nvSpPr>
        <p:spPr>
          <a:xfrm>
            <a:off x="7739944" y="1938951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02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C5D4411-37EE-0EF4-9534-971B30E7F046}"/>
              </a:ext>
            </a:extLst>
          </p:cNvPr>
          <p:cNvSpPr txBox="1"/>
          <p:nvPr/>
        </p:nvSpPr>
        <p:spPr>
          <a:xfrm>
            <a:off x="3371144" y="1938951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06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468F1F6-66EA-14BA-767E-D9A1A5708EAD}"/>
              </a:ext>
            </a:extLst>
          </p:cNvPr>
          <p:cNvSpPr txBox="1"/>
          <p:nvPr/>
        </p:nvSpPr>
        <p:spPr>
          <a:xfrm>
            <a:off x="3371144" y="4397346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05</a:t>
            </a:r>
          </a:p>
        </p:txBody>
      </p:sp>
      <p:pic>
        <p:nvPicPr>
          <p:cNvPr id="43" name="Graphic 42" descr="Bar graph with upward trend with solid fill">
            <a:extLst>
              <a:ext uri="{FF2B5EF4-FFF2-40B4-BE49-F238E27FC236}">
                <a16:creationId xmlns:a16="http://schemas.microsoft.com/office/drawing/2014/main" id="{3AD38DF5-D9AB-95E7-37B7-9F098A719F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15933" y="1806109"/>
            <a:ext cx="388098" cy="388098"/>
          </a:xfrm>
          <a:prstGeom prst="rect">
            <a:avLst/>
          </a:prstGeom>
        </p:spPr>
      </p:pic>
      <p:pic>
        <p:nvPicPr>
          <p:cNvPr id="44" name="Graphic 43" descr="Brainstorm with solid fill">
            <a:extLst>
              <a:ext uri="{FF2B5EF4-FFF2-40B4-BE49-F238E27FC236}">
                <a16:creationId xmlns:a16="http://schemas.microsoft.com/office/drawing/2014/main" id="{CF5201D8-BD50-D48E-7BCB-6BC41F49BB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81732" y="3822738"/>
            <a:ext cx="388098" cy="388098"/>
          </a:xfrm>
          <a:prstGeom prst="rect">
            <a:avLst/>
          </a:prstGeom>
        </p:spPr>
      </p:pic>
      <p:pic>
        <p:nvPicPr>
          <p:cNvPr id="46" name="Graphic 45" descr="Gears with solid fill">
            <a:extLst>
              <a:ext uri="{FF2B5EF4-FFF2-40B4-BE49-F238E27FC236}">
                <a16:creationId xmlns:a16="http://schemas.microsoft.com/office/drawing/2014/main" id="{854B399F-FA65-F769-2608-87AAC79F80B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76955" y="5264009"/>
            <a:ext cx="388098" cy="388098"/>
          </a:xfrm>
          <a:prstGeom prst="rect">
            <a:avLst/>
          </a:prstGeom>
        </p:spPr>
      </p:pic>
      <p:pic>
        <p:nvPicPr>
          <p:cNvPr id="47" name="Graphic 46" descr="Hourglass 30% with solid fill">
            <a:extLst>
              <a:ext uri="{FF2B5EF4-FFF2-40B4-BE49-F238E27FC236}">
                <a16:creationId xmlns:a16="http://schemas.microsoft.com/office/drawing/2014/main" id="{5190B540-8297-57D8-C3CA-0A1DCABAF16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78413" y="4669916"/>
            <a:ext cx="388098" cy="388098"/>
          </a:xfrm>
          <a:prstGeom prst="rect">
            <a:avLst/>
          </a:prstGeom>
        </p:spPr>
      </p:pic>
      <p:pic>
        <p:nvPicPr>
          <p:cNvPr id="49" name="Graphic 48" descr="Lightbulb with solid fill">
            <a:extLst>
              <a:ext uri="{FF2B5EF4-FFF2-40B4-BE49-F238E27FC236}">
                <a16:creationId xmlns:a16="http://schemas.microsoft.com/office/drawing/2014/main" id="{155A1F1A-F2C2-C44D-6195-22B37DCE2EF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98022" y="1246799"/>
            <a:ext cx="388098" cy="388098"/>
          </a:xfrm>
          <a:prstGeom prst="rect">
            <a:avLst/>
          </a:prstGeom>
        </p:spPr>
      </p:pic>
      <p:pic>
        <p:nvPicPr>
          <p:cNvPr id="50" name="Graphic 49" descr="Research with solid fill">
            <a:extLst>
              <a:ext uri="{FF2B5EF4-FFF2-40B4-BE49-F238E27FC236}">
                <a16:creationId xmlns:a16="http://schemas.microsoft.com/office/drawing/2014/main" id="{07E310D7-79F5-A479-3204-18EB727C7EB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610685" y="2646373"/>
            <a:ext cx="388098" cy="388098"/>
          </a:xfrm>
          <a:prstGeom prst="rect">
            <a:avLst/>
          </a:prstGeom>
        </p:spPr>
      </p:pic>
      <p:sp>
        <p:nvSpPr>
          <p:cNvPr id="19466" name="TextBox 19465">
            <a:extLst>
              <a:ext uri="{FF2B5EF4-FFF2-40B4-BE49-F238E27FC236}">
                <a16:creationId xmlns:a16="http://schemas.microsoft.com/office/drawing/2014/main" id="{DB8813A3-41F0-2AD0-A497-B4D2B8ABAC4F}"/>
              </a:ext>
            </a:extLst>
          </p:cNvPr>
          <p:cNvSpPr txBox="1"/>
          <p:nvPr/>
        </p:nvSpPr>
        <p:spPr>
          <a:xfrm>
            <a:off x="8564381" y="853501"/>
            <a:ext cx="2926080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Montserrat" pitchFamily="2" charset="77"/>
              </a:rPr>
              <a:t>Emotionally Intelligent </a:t>
            </a:r>
          </a:p>
          <a:p>
            <a:r>
              <a:rPr lang="en-US" sz="1200" dirty="0">
                <a:solidFill>
                  <a:schemeClr val="accent4">
                    <a:lumMod val="50000"/>
                  </a:schemeClr>
                </a:solidFill>
                <a:latin typeface="Montserrat" pitchFamily="2" charset="77"/>
              </a:rPr>
              <a:t>You </a:t>
            </a:r>
            <a:r>
              <a:rPr lang="en-US" sz="1200" b="0" i="0" u="none" strike="noStrike" dirty="0">
                <a:effectLst/>
                <a:latin typeface="Montserrat" pitchFamily="2" charset="77"/>
              </a:rPr>
              <a:t>understand and manage your emotions. You can build strong relationships and resolve conflicts</a:t>
            </a:r>
            <a:endParaRPr lang="en-US" sz="1200" noProof="1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9470" name="TextBox 19469">
            <a:extLst>
              <a:ext uri="{FF2B5EF4-FFF2-40B4-BE49-F238E27FC236}">
                <a16:creationId xmlns:a16="http://schemas.microsoft.com/office/drawing/2014/main" id="{0D80F8A3-6D01-0CC5-42B5-315496F37C98}"/>
              </a:ext>
            </a:extLst>
          </p:cNvPr>
          <p:cNvSpPr txBox="1"/>
          <p:nvPr/>
        </p:nvSpPr>
        <p:spPr>
          <a:xfrm>
            <a:off x="8829543" y="2844974"/>
            <a:ext cx="2926080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Montserrat" pitchFamily="2" charset="77"/>
              </a:rPr>
              <a:t>Adaptable</a:t>
            </a:r>
          </a:p>
          <a:p>
            <a:r>
              <a:rPr lang="en-US" sz="1200" dirty="0">
                <a:latin typeface="Montserrat" pitchFamily="2" charset="77"/>
              </a:rPr>
              <a:t>You must be flexible and nimble. Embrace change quickly lead your team through transitions effectively</a:t>
            </a:r>
          </a:p>
          <a:p>
            <a:endParaRPr lang="en-US" sz="1200" noProof="1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9471" name="TextBox 19470">
            <a:extLst>
              <a:ext uri="{FF2B5EF4-FFF2-40B4-BE49-F238E27FC236}">
                <a16:creationId xmlns:a16="http://schemas.microsoft.com/office/drawing/2014/main" id="{B0B3D255-2D73-9462-D9E1-76983335F469}"/>
              </a:ext>
            </a:extLst>
          </p:cNvPr>
          <p:cNvSpPr txBox="1"/>
          <p:nvPr/>
        </p:nvSpPr>
        <p:spPr>
          <a:xfrm>
            <a:off x="304001" y="4963533"/>
            <a:ext cx="3159641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Montserrat" pitchFamily="2" charset="77"/>
              </a:rPr>
              <a:t>Effective Communicator</a:t>
            </a:r>
          </a:p>
          <a:p>
            <a:r>
              <a:rPr lang="en-US" sz="1200" dirty="0">
                <a:latin typeface="Montserrat" pitchFamily="2" charset="77"/>
              </a:rPr>
              <a:t>You should be able to articulate your vision, provide constructive feedback, and actively listen to your teams' perspectives. </a:t>
            </a:r>
          </a:p>
        </p:txBody>
      </p:sp>
      <p:sp>
        <p:nvSpPr>
          <p:cNvPr id="19472" name="TextBox 19471">
            <a:extLst>
              <a:ext uri="{FF2B5EF4-FFF2-40B4-BE49-F238E27FC236}">
                <a16:creationId xmlns:a16="http://schemas.microsoft.com/office/drawing/2014/main" id="{FB833315-0B98-5D7A-407F-8A7932DA8763}"/>
              </a:ext>
            </a:extLst>
          </p:cNvPr>
          <p:cNvSpPr txBox="1"/>
          <p:nvPr/>
        </p:nvSpPr>
        <p:spPr>
          <a:xfrm>
            <a:off x="8676416" y="4958060"/>
            <a:ext cx="2926080" cy="7386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Montserrat" pitchFamily="2" charset="77"/>
              </a:rPr>
              <a:t>Empowering</a:t>
            </a:r>
          </a:p>
          <a:p>
            <a:r>
              <a:rPr lang="en-US" sz="1200" dirty="0">
                <a:latin typeface="Montserrat" pitchFamily="2" charset="77"/>
              </a:rPr>
              <a:t>You delegate tasks, provide resources and support. You give visibility </a:t>
            </a:r>
            <a:endParaRPr lang="en-US" sz="1200" b="0" i="0" u="none" strike="noStrike" dirty="0">
              <a:effectLst/>
              <a:latin typeface="Söhne"/>
            </a:endParaRPr>
          </a:p>
        </p:txBody>
      </p:sp>
      <p:sp>
        <p:nvSpPr>
          <p:cNvPr id="19473" name="TextBox 19472">
            <a:extLst>
              <a:ext uri="{FF2B5EF4-FFF2-40B4-BE49-F238E27FC236}">
                <a16:creationId xmlns:a16="http://schemas.microsoft.com/office/drawing/2014/main" id="{F5EB1979-A1E9-54F1-9E85-B6B601C94577}"/>
              </a:ext>
            </a:extLst>
          </p:cNvPr>
          <p:cNvSpPr txBox="1"/>
          <p:nvPr/>
        </p:nvSpPr>
        <p:spPr>
          <a:xfrm>
            <a:off x="165631" y="2937307"/>
            <a:ext cx="2926080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Montserrat" pitchFamily="2" charset="77"/>
              </a:rPr>
              <a:t>Strategic Thinker</a:t>
            </a:r>
          </a:p>
          <a:p>
            <a:r>
              <a:rPr lang="en-US" sz="1200" dirty="0">
                <a:latin typeface="Montserrat" pitchFamily="2" charset="77"/>
              </a:rPr>
              <a:t>You must be able to think long-term while also addressing immediate challenges</a:t>
            </a:r>
          </a:p>
        </p:txBody>
      </p:sp>
      <p:sp>
        <p:nvSpPr>
          <p:cNvPr id="19474" name="TextBox 19473">
            <a:extLst>
              <a:ext uri="{FF2B5EF4-FFF2-40B4-BE49-F238E27FC236}">
                <a16:creationId xmlns:a16="http://schemas.microsoft.com/office/drawing/2014/main" id="{F5BDD63D-0F58-87F6-7A04-31CBC6CF2D01}"/>
              </a:ext>
            </a:extLst>
          </p:cNvPr>
          <p:cNvSpPr txBox="1"/>
          <p:nvPr/>
        </p:nvSpPr>
        <p:spPr>
          <a:xfrm>
            <a:off x="273197" y="960310"/>
            <a:ext cx="3190445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Montserrat" pitchFamily="2" charset="77"/>
              </a:rPr>
              <a:t>Collaborator &amp; Team Builder</a:t>
            </a:r>
          </a:p>
          <a:p>
            <a:r>
              <a:rPr lang="en-US" sz="1200" dirty="0">
                <a:latin typeface="Montserrat" pitchFamily="2" charset="77"/>
              </a:rPr>
              <a:t>You foster internal &amp; external relationships and make your team feel valued, respected, and supported</a:t>
            </a:r>
          </a:p>
        </p:txBody>
      </p:sp>
      <p:pic>
        <p:nvPicPr>
          <p:cNvPr id="12290" name="Picture 2" descr="An Introduction To Being A Great Leader - Corporate Class Inc.">
            <a:extLst>
              <a:ext uri="{FF2B5EF4-FFF2-40B4-BE49-F238E27FC236}">
                <a16:creationId xmlns:a16="http://schemas.microsoft.com/office/drawing/2014/main" id="{021AACCF-6317-A1D5-7B54-1D8221CEC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309" y="2050110"/>
            <a:ext cx="2634054" cy="277662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838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9" grpId="0" animBg="1"/>
      <p:bldP spid="31" grpId="0" animBg="1"/>
      <p:bldP spid="32" grpId="0" animBg="1"/>
      <p:bldP spid="34" grpId="0"/>
      <p:bldP spid="35" grpId="0"/>
      <p:bldP spid="37" grpId="0"/>
      <p:bldP spid="38" grpId="0"/>
      <p:bldP spid="40" grpId="0"/>
      <p:bldP spid="41" grpId="0"/>
      <p:bldP spid="19466" grpId="0"/>
      <p:bldP spid="19470" grpId="0"/>
      <p:bldP spid="19471" grpId="0"/>
      <p:bldP spid="19472" grpId="0"/>
      <p:bldP spid="19473" grpId="0"/>
      <p:bldP spid="1947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62" name="Rectangle 6161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64" name="Rectangle 6163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66" name="Rectangle 6165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68" name="Rectangle 6167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5CB8BF-9593-0C3A-871B-A93B406BD926}"/>
              </a:ext>
            </a:extLst>
          </p:cNvPr>
          <p:cNvSpPr/>
          <p:nvPr/>
        </p:nvSpPr>
        <p:spPr>
          <a:xfrm>
            <a:off x="-4058" y="0"/>
            <a:ext cx="12192000" cy="4753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A great leader is also …</a:t>
            </a:r>
            <a:endParaRPr lang="en-IN" sz="2800" b="1" dirty="0">
              <a:solidFill>
                <a:schemeClr val="accent1">
                  <a:lumMod val="75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3625BC1-36FE-D460-6942-33821D8D9CE4}"/>
              </a:ext>
            </a:extLst>
          </p:cNvPr>
          <p:cNvSpPr/>
          <p:nvPr/>
        </p:nvSpPr>
        <p:spPr>
          <a:xfrm>
            <a:off x="581086" y="584340"/>
            <a:ext cx="11166414" cy="57969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F9B8F4AD-A645-8B1D-F9B9-968C2E9C17CC}"/>
              </a:ext>
            </a:extLst>
          </p:cNvPr>
          <p:cNvSpPr/>
          <p:nvPr/>
        </p:nvSpPr>
        <p:spPr>
          <a:xfrm>
            <a:off x="4265431" y="1833288"/>
            <a:ext cx="3205479" cy="320548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4567A774-F3E8-5926-5035-1CDC745514E9}"/>
              </a:ext>
            </a:extLst>
          </p:cNvPr>
          <p:cNvSpPr/>
          <p:nvPr/>
        </p:nvSpPr>
        <p:spPr>
          <a:xfrm>
            <a:off x="5018963" y="960310"/>
            <a:ext cx="1668780" cy="782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84" y="21600"/>
                </a:moveTo>
                <a:cubicBezTo>
                  <a:pt x="3945" y="20303"/>
                  <a:pt x="5589" y="19356"/>
                  <a:pt x="7299" y="18795"/>
                </a:cubicBezTo>
                <a:cubicBezTo>
                  <a:pt x="8449" y="18409"/>
                  <a:pt x="9633" y="18234"/>
                  <a:pt x="10816" y="18234"/>
                </a:cubicBezTo>
                <a:cubicBezTo>
                  <a:pt x="12000" y="18234"/>
                  <a:pt x="13184" y="18444"/>
                  <a:pt x="14334" y="18795"/>
                </a:cubicBezTo>
                <a:cubicBezTo>
                  <a:pt x="16044" y="19356"/>
                  <a:pt x="17688" y="20303"/>
                  <a:pt x="19249" y="21600"/>
                </a:cubicBezTo>
                <a:lnTo>
                  <a:pt x="20564" y="11081"/>
                </a:lnTo>
                <a:lnTo>
                  <a:pt x="21600" y="2805"/>
                </a:lnTo>
                <a:cubicBezTo>
                  <a:pt x="20022" y="1613"/>
                  <a:pt x="18378" y="666"/>
                  <a:pt x="16685" y="0"/>
                </a:cubicBezTo>
                <a:lnTo>
                  <a:pt x="15649" y="8275"/>
                </a:lnTo>
                <a:cubicBezTo>
                  <a:pt x="14071" y="7679"/>
                  <a:pt x="12460" y="7399"/>
                  <a:pt x="10800" y="7399"/>
                </a:cubicBezTo>
                <a:cubicBezTo>
                  <a:pt x="9140" y="7399"/>
                  <a:pt x="7529" y="7714"/>
                  <a:pt x="5951" y="8275"/>
                </a:cubicBezTo>
                <a:lnTo>
                  <a:pt x="4915" y="0"/>
                </a:lnTo>
                <a:cubicBezTo>
                  <a:pt x="3222" y="666"/>
                  <a:pt x="1595" y="1613"/>
                  <a:pt x="0" y="2805"/>
                </a:cubicBezTo>
                <a:lnTo>
                  <a:pt x="1036" y="11081"/>
                </a:lnTo>
                <a:lnTo>
                  <a:pt x="2384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1F03DC2A-C02B-28EE-48FE-A384E3362731}"/>
              </a:ext>
            </a:extLst>
          </p:cNvPr>
          <p:cNvSpPr/>
          <p:nvPr/>
        </p:nvSpPr>
        <p:spPr>
          <a:xfrm>
            <a:off x="3382254" y="1545138"/>
            <a:ext cx="1333502" cy="1628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26" y="21600"/>
                </a:moveTo>
                <a:cubicBezTo>
                  <a:pt x="11355" y="19848"/>
                  <a:pt x="11911" y="18163"/>
                  <a:pt x="12672" y="16562"/>
                </a:cubicBezTo>
                <a:cubicBezTo>
                  <a:pt x="13762" y="14288"/>
                  <a:pt x="15264" y="12182"/>
                  <a:pt x="17095" y="10311"/>
                </a:cubicBezTo>
                <a:cubicBezTo>
                  <a:pt x="18432" y="8947"/>
                  <a:pt x="19934" y="7717"/>
                  <a:pt x="21600" y="6622"/>
                </a:cubicBezTo>
                <a:lnTo>
                  <a:pt x="17074" y="2915"/>
                </a:lnTo>
                <a:lnTo>
                  <a:pt x="13515" y="0"/>
                </a:lnTo>
                <a:cubicBezTo>
                  <a:pt x="11890" y="1129"/>
                  <a:pt x="10389" y="2359"/>
                  <a:pt x="9010" y="3690"/>
                </a:cubicBezTo>
                <a:lnTo>
                  <a:pt x="12569" y="6605"/>
                </a:lnTo>
                <a:cubicBezTo>
                  <a:pt x="9977" y="9132"/>
                  <a:pt x="7899" y="12047"/>
                  <a:pt x="6501" y="15198"/>
                </a:cubicBezTo>
                <a:lnTo>
                  <a:pt x="1646" y="14136"/>
                </a:lnTo>
                <a:cubicBezTo>
                  <a:pt x="946" y="15754"/>
                  <a:pt x="391" y="17438"/>
                  <a:pt x="0" y="19174"/>
                </a:cubicBezTo>
                <a:lnTo>
                  <a:pt x="4855" y="20235"/>
                </a:lnTo>
                <a:lnTo>
                  <a:pt x="11026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193396A2-6C1A-FF23-97FA-7FC3534F135F}"/>
              </a:ext>
            </a:extLst>
          </p:cNvPr>
          <p:cNvSpPr/>
          <p:nvPr/>
        </p:nvSpPr>
        <p:spPr>
          <a:xfrm>
            <a:off x="5018963" y="5128754"/>
            <a:ext cx="1668780" cy="782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16" y="0"/>
                </a:moveTo>
                <a:cubicBezTo>
                  <a:pt x="17655" y="1297"/>
                  <a:pt x="16011" y="2244"/>
                  <a:pt x="14301" y="2805"/>
                </a:cubicBezTo>
                <a:cubicBezTo>
                  <a:pt x="13151" y="3191"/>
                  <a:pt x="11967" y="3366"/>
                  <a:pt x="10784" y="3366"/>
                </a:cubicBezTo>
                <a:cubicBezTo>
                  <a:pt x="9600" y="3366"/>
                  <a:pt x="8416" y="3156"/>
                  <a:pt x="7266" y="2805"/>
                </a:cubicBezTo>
                <a:cubicBezTo>
                  <a:pt x="5556" y="2244"/>
                  <a:pt x="3912" y="1297"/>
                  <a:pt x="2351" y="0"/>
                </a:cubicBezTo>
                <a:lnTo>
                  <a:pt x="1036" y="10519"/>
                </a:lnTo>
                <a:lnTo>
                  <a:pt x="0" y="18795"/>
                </a:lnTo>
                <a:cubicBezTo>
                  <a:pt x="1578" y="19987"/>
                  <a:pt x="3222" y="20934"/>
                  <a:pt x="4915" y="21600"/>
                </a:cubicBezTo>
                <a:lnTo>
                  <a:pt x="5951" y="13325"/>
                </a:lnTo>
                <a:cubicBezTo>
                  <a:pt x="7529" y="13921"/>
                  <a:pt x="9140" y="14201"/>
                  <a:pt x="10800" y="14201"/>
                </a:cubicBezTo>
                <a:cubicBezTo>
                  <a:pt x="12460" y="14201"/>
                  <a:pt x="14071" y="13886"/>
                  <a:pt x="15649" y="13325"/>
                </a:cubicBezTo>
                <a:lnTo>
                  <a:pt x="16685" y="21600"/>
                </a:lnTo>
                <a:cubicBezTo>
                  <a:pt x="18378" y="20934"/>
                  <a:pt x="20005" y="19987"/>
                  <a:pt x="21600" y="18795"/>
                </a:cubicBezTo>
                <a:lnTo>
                  <a:pt x="20564" y="10519"/>
                </a:lnTo>
                <a:lnTo>
                  <a:pt x="19216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0EC27763-AA78-A7E3-01D8-78C7C6736873}"/>
              </a:ext>
            </a:extLst>
          </p:cNvPr>
          <p:cNvSpPr/>
          <p:nvPr/>
        </p:nvSpPr>
        <p:spPr>
          <a:xfrm>
            <a:off x="6990950" y="3718107"/>
            <a:ext cx="1333502" cy="1628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45" y="1348"/>
                </a:moveTo>
                <a:lnTo>
                  <a:pt x="10574" y="0"/>
                </a:lnTo>
                <a:cubicBezTo>
                  <a:pt x="10245" y="1752"/>
                  <a:pt x="9689" y="3437"/>
                  <a:pt x="8928" y="5038"/>
                </a:cubicBezTo>
                <a:cubicBezTo>
                  <a:pt x="7838" y="7312"/>
                  <a:pt x="6336" y="9418"/>
                  <a:pt x="4505" y="11289"/>
                </a:cubicBezTo>
                <a:cubicBezTo>
                  <a:pt x="3168" y="12653"/>
                  <a:pt x="1666" y="13883"/>
                  <a:pt x="0" y="14978"/>
                </a:cubicBezTo>
                <a:lnTo>
                  <a:pt x="4526" y="18685"/>
                </a:lnTo>
                <a:lnTo>
                  <a:pt x="8085" y="21600"/>
                </a:lnTo>
                <a:cubicBezTo>
                  <a:pt x="9710" y="20471"/>
                  <a:pt x="11211" y="19241"/>
                  <a:pt x="12590" y="17910"/>
                </a:cubicBezTo>
                <a:lnTo>
                  <a:pt x="9031" y="14995"/>
                </a:lnTo>
                <a:cubicBezTo>
                  <a:pt x="11623" y="12468"/>
                  <a:pt x="13701" y="9553"/>
                  <a:pt x="15099" y="6402"/>
                </a:cubicBezTo>
                <a:lnTo>
                  <a:pt x="19954" y="7464"/>
                </a:lnTo>
                <a:cubicBezTo>
                  <a:pt x="20654" y="5846"/>
                  <a:pt x="21209" y="4162"/>
                  <a:pt x="21600" y="2426"/>
                </a:cubicBezTo>
                <a:lnTo>
                  <a:pt x="16745" y="1348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D22256CE-6B69-66D5-3468-D87D8175E932}"/>
              </a:ext>
            </a:extLst>
          </p:cNvPr>
          <p:cNvSpPr/>
          <p:nvPr/>
        </p:nvSpPr>
        <p:spPr>
          <a:xfrm>
            <a:off x="3382254" y="3719376"/>
            <a:ext cx="1333502" cy="1626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990"/>
                </a:moveTo>
                <a:cubicBezTo>
                  <a:pt x="19934" y="13894"/>
                  <a:pt x="18432" y="12663"/>
                  <a:pt x="17095" y="11297"/>
                </a:cubicBezTo>
                <a:cubicBezTo>
                  <a:pt x="15264" y="9426"/>
                  <a:pt x="13762" y="7318"/>
                  <a:pt x="12672" y="5042"/>
                </a:cubicBezTo>
                <a:cubicBezTo>
                  <a:pt x="11911" y="3440"/>
                  <a:pt x="11355" y="1754"/>
                  <a:pt x="11026" y="0"/>
                </a:cubicBezTo>
                <a:lnTo>
                  <a:pt x="4855" y="1349"/>
                </a:lnTo>
                <a:lnTo>
                  <a:pt x="0" y="2411"/>
                </a:lnTo>
                <a:cubicBezTo>
                  <a:pt x="391" y="4148"/>
                  <a:pt x="946" y="5817"/>
                  <a:pt x="1646" y="7453"/>
                </a:cubicBezTo>
                <a:lnTo>
                  <a:pt x="6501" y="6391"/>
                </a:lnTo>
                <a:cubicBezTo>
                  <a:pt x="7920" y="9544"/>
                  <a:pt x="9998" y="12461"/>
                  <a:pt x="12569" y="14990"/>
                </a:cubicBezTo>
                <a:lnTo>
                  <a:pt x="9010" y="17907"/>
                </a:lnTo>
                <a:cubicBezTo>
                  <a:pt x="10389" y="19239"/>
                  <a:pt x="11890" y="20470"/>
                  <a:pt x="13515" y="21600"/>
                </a:cubicBezTo>
                <a:lnTo>
                  <a:pt x="17074" y="18683"/>
                </a:lnTo>
                <a:lnTo>
                  <a:pt x="21600" y="1499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BFDC5A9C-BD25-5B0C-5B54-9C1DF8F6E41E}"/>
              </a:ext>
            </a:extLst>
          </p:cNvPr>
          <p:cNvSpPr/>
          <p:nvPr/>
        </p:nvSpPr>
        <p:spPr>
          <a:xfrm>
            <a:off x="6995930" y="1546407"/>
            <a:ext cx="1333502" cy="1626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6610"/>
                </a:moveTo>
                <a:cubicBezTo>
                  <a:pt x="1666" y="7706"/>
                  <a:pt x="3168" y="8937"/>
                  <a:pt x="4505" y="10303"/>
                </a:cubicBezTo>
                <a:cubicBezTo>
                  <a:pt x="6336" y="12174"/>
                  <a:pt x="7838" y="14282"/>
                  <a:pt x="8928" y="16558"/>
                </a:cubicBezTo>
                <a:cubicBezTo>
                  <a:pt x="9689" y="18160"/>
                  <a:pt x="10245" y="19846"/>
                  <a:pt x="10574" y="21600"/>
                </a:cubicBezTo>
                <a:lnTo>
                  <a:pt x="16745" y="20251"/>
                </a:lnTo>
                <a:lnTo>
                  <a:pt x="21600" y="19189"/>
                </a:lnTo>
                <a:cubicBezTo>
                  <a:pt x="21209" y="17452"/>
                  <a:pt x="20654" y="15783"/>
                  <a:pt x="19954" y="14147"/>
                </a:cubicBezTo>
                <a:lnTo>
                  <a:pt x="15099" y="15209"/>
                </a:lnTo>
                <a:cubicBezTo>
                  <a:pt x="13680" y="12056"/>
                  <a:pt x="11602" y="9139"/>
                  <a:pt x="9031" y="6610"/>
                </a:cubicBezTo>
                <a:lnTo>
                  <a:pt x="12590" y="3693"/>
                </a:lnTo>
                <a:cubicBezTo>
                  <a:pt x="11211" y="2361"/>
                  <a:pt x="9710" y="1130"/>
                  <a:pt x="8085" y="0"/>
                </a:cubicBezTo>
                <a:lnTo>
                  <a:pt x="4526" y="2917"/>
                </a:lnTo>
                <a:lnTo>
                  <a:pt x="0" y="661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CCE4AFD-83EC-67C1-0111-98E9974F3820}"/>
              </a:ext>
            </a:extLst>
          </p:cNvPr>
          <p:cNvSpPr txBox="1"/>
          <p:nvPr/>
        </p:nvSpPr>
        <p:spPr>
          <a:xfrm>
            <a:off x="5555544" y="652831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07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EEBCB27-AEEC-33E3-FAF9-691193591446}"/>
              </a:ext>
            </a:extLst>
          </p:cNvPr>
          <p:cNvSpPr txBox="1"/>
          <p:nvPr/>
        </p:nvSpPr>
        <p:spPr>
          <a:xfrm>
            <a:off x="7739944" y="4397346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09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65047CF-ADC2-523A-8342-9D0343E57696}"/>
              </a:ext>
            </a:extLst>
          </p:cNvPr>
          <p:cNvSpPr txBox="1"/>
          <p:nvPr/>
        </p:nvSpPr>
        <p:spPr>
          <a:xfrm>
            <a:off x="5555544" y="5689879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10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4B4AA1F-813F-D60C-9835-48B77B3DBECE}"/>
              </a:ext>
            </a:extLst>
          </p:cNvPr>
          <p:cNvSpPr txBox="1"/>
          <p:nvPr/>
        </p:nvSpPr>
        <p:spPr>
          <a:xfrm>
            <a:off x="7739944" y="1938951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08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C5D4411-37EE-0EF4-9534-971B30E7F046}"/>
              </a:ext>
            </a:extLst>
          </p:cNvPr>
          <p:cNvSpPr txBox="1"/>
          <p:nvPr/>
        </p:nvSpPr>
        <p:spPr>
          <a:xfrm>
            <a:off x="3371144" y="1938951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12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468F1F6-66EA-14BA-767E-D9A1A5708EAD}"/>
              </a:ext>
            </a:extLst>
          </p:cNvPr>
          <p:cNvSpPr txBox="1"/>
          <p:nvPr/>
        </p:nvSpPr>
        <p:spPr>
          <a:xfrm>
            <a:off x="3371144" y="4397346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11</a:t>
            </a:r>
          </a:p>
        </p:txBody>
      </p:sp>
      <p:pic>
        <p:nvPicPr>
          <p:cNvPr id="43" name="Graphic 42" descr="Bar graph with upward trend with solid fill">
            <a:extLst>
              <a:ext uri="{FF2B5EF4-FFF2-40B4-BE49-F238E27FC236}">
                <a16:creationId xmlns:a16="http://schemas.microsoft.com/office/drawing/2014/main" id="{3AD38DF5-D9AB-95E7-37B7-9F098A719F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15933" y="1806109"/>
            <a:ext cx="388098" cy="388098"/>
          </a:xfrm>
          <a:prstGeom prst="rect">
            <a:avLst/>
          </a:prstGeom>
        </p:spPr>
      </p:pic>
      <p:pic>
        <p:nvPicPr>
          <p:cNvPr id="44" name="Graphic 43" descr="Brainstorm with solid fill">
            <a:extLst>
              <a:ext uri="{FF2B5EF4-FFF2-40B4-BE49-F238E27FC236}">
                <a16:creationId xmlns:a16="http://schemas.microsoft.com/office/drawing/2014/main" id="{CF5201D8-BD50-D48E-7BCB-6BC41F49BB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81732" y="3822738"/>
            <a:ext cx="388098" cy="388098"/>
          </a:xfrm>
          <a:prstGeom prst="rect">
            <a:avLst/>
          </a:prstGeom>
        </p:spPr>
      </p:pic>
      <p:pic>
        <p:nvPicPr>
          <p:cNvPr id="46" name="Graphic 45" descr="Gears with solid fill">
            <a:extLst>
              <a:ext uri="{FF2B5EF4-FFF2-40B4-BE49-F238E27FC236}">
                <a16:creationId xmlns:a16="http://schemas.microsoft.com/office/drawing/2014/main" id="{854B399F-FA65-F769-2608-87AAC79F80B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76955" y="5264009"/>
            <a:ext cx="388098" cy="388098"/>
          </a:xfrm>
          <a:prstGeom prst="rect">
            <a:avLst/>
          </a:prstGeom>
        </p:spPr>
      </p:pic>
      <p:pic>
        <p:nvPicPr>
          <p:cNvPr id="47" name="Graphic 46" descr="Hourglass 30% with solid fill">
            <a:extLst>
              <a:ext uri="{FF2B5EF4-FFF2-40B4-BE49-F238E27FC236}">
                <a16:creationId xmlns:a16="http://schemas.microsoft.com/office/drawing/2014/main" id="{5190B540-8297-57D8-C3CA-0A1DCABAF16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78413" y="4669916"/>
            <a:ext cx="388098" cy="388098"/>
          </a:xfrm>
          <a:prstGeom prst="rect">
            <a:avLst/>
          </a:prstGeom>
        </p:spPr>
      </p:pic>
      <p:pic>
        <p:nvPicPr>
          <p:cNvPr id="49" name="Graphic 48" descr="Lightbulb with solid fill">
            <a:extLst>
              <a:ext uri="{FF2B5EF4-FFF2-40B4-BE49-F238E27FC236}">
                <a16:creationId xmlns:a16="http://schemas.microsoft.com/office/drawing/2014/main" id="{155A1F1A-F2C2-C44D-6195-22B37DCE2EF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98022" y="1246799"/>
            <a:ext cx="388098" cy="388098"/>
          </a:xfrm>
          <a:prstGeom prst="rect">
            <a:avLst/>
          </a:prstGeom>
        </p:spPr>
      </p:pic>
      <p:pic>
        <p:nvPicPr>
          <p:cNvPr id="50" name="Graphic 49" descr="Research with solid fill">
            <a:extLst>
              <a:ext uri="{FF2B5EF4-FFF2-40B4-BE49-F238E27FC236}">
                <a16:creationId xmlns:a16="http://schemas.microsoft.com/office/drawing/2014/main" id="{07E310D7-79F5-A479-3204-18EB727C7EB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610685" y="2646373"/>
            <a:ext cx="388098" cy="388098"/>
          </a:xfrm>
          <a:prstGeom prst="rect">
            <a:avLst/>
          </a:prstGeom>
        </p:spPr>
      </p:pic>
      <p:sp>
        <p:nvSpPr>
          <p:cNvPr id="19466" name="TextBox 19465">
            <a:extLst>
              <a:ext uri="{FF2B5EF4-FFF2-40B4-BE49-F238E27FC236}">
                <a16:creationId xmlns:a16="http://schemas.microsoft.com/office/drawing/2014/main" id="{DB8813A3-41F0-2AD0-A497-B4D2B8ABAC4F}"/>
              </a:ext>
            </a:extLst>
          </p:cNvPr>
          <p:cNvSpPr txBox="1"/>
          <p:nvPr/>
        </p:nvSpPr>
        <p:spPr>
          <a:xfrm>
            <a:off x="8564381" y="853501"/>
            <a:ext cx="2926080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dirty="0">
                <a:latin typeface="Montserrat" pitchFamily="2" charset="77"/>
              </a:rPr>
              <a:t> 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Montserrat" pitchFamily="2" charset="77"/>
              </a:rPr>
              <a:t>Decision-Maker</a:t>
            </a:r>
          </a:p>
          <a:p>
            <a:r>
              <a:rPr lang="en-US" sz="1200" dirty="0">
                <a:latin typeface="Montserrat" pitchFamily="2" charset="77"/>
              </a:rPr>
              <a:t>You must be able to make difficult decisions, along with informed and timely choices </a:t>
            </a:r>
            <a:endParaRPr lang="en-US" sz="1200" noProof="1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9470" name="TextBox 19469">
            <a:extLst>
              <a:ext uri="{FF2B5EF4-FFF2-40B4-BE49-F238E27FC236}">
                <a16:creationId xmlns:a16="http://schemas.microsoft.com/office/drawing/2014/main" id="{0D80F8A3-6D01-0CC5-42B5-315496F37C98}"/>
              </a:ext>
            </a:extLst>
          </p:cNvPr>
          <p:cNvSpPr txBox="1"/>
          <p:nvPr/>
        </p:nvSpPr>
        <p:spPr>
          <a:xfrm>
            <a:off x="8829543" y="2844974"/>
            <a:ext cx="2926080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Montserrat" pitchFamily="2" charset="77"/>
              </a:rPr>
              <a:t>Continuously Learning &amp; Developing</a:t>
            </a:r>
            <a:r>
              <a:rPr lang="en-US" sz="1200" dirty="0">
                <a:latin typeface="Montserrat" pitchFamily="2" charset="77"/>
              </a:rPr>
              <a:t> </a:t>
            </a:r>
          </a:p>
          <a:p>
            <a:r>
              <a:rPr lang="en-US" sz="1200" dirty="0">
                <a:latin typeface="Montserrat" pitchFamily="2" charset="77"/>
              </a:rPr>
              <a:t>You have to seek out opportunities to expand your knowledge and skills. Part of learning is your attitude</a:t>
            </a:r>
          </a:p>
          <a:p>
            <a:endParaRPr lang="en-US" sz="1200" noProof="1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9471" name="TextBox 19470">
            <a:extLst>
              <a:ext uri="{FF2B5EF4-FFF2-40B4-BE49-F238E27FC236}">
                <a16:creationId xmlns:a16="http://schemas.microsoft.com/office/drawing/2014/main" id="{B0B3D255-2D73-9462-D9E1-76983335F469}"/>
              </a:ext>
            </a:extLst>
          </p:cNvPr>
          <p:cNvSpPr txBox="1"/>
          <p:nvPr/>
        </p:nvSpPr>
        <p:spPr>
          <a:xfrm>
            <a:off x="304001" y="4963533"/>
            <a:ext cx="3159641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fontAlgn="auto"/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Montserrat" pitchFamily="2" charset="77"/>
              </a:rPr>
              <a:t>Inspirational Motivator</a:t>
            </a:r>
          </a:p>
          <a:p>
            <a:pPr fontAlgn="auto"/>
            <a:r>
              <a:rPr lang="en-US" sz="1200" dirty="0">
                <a:latin typeface="Montserrat" pitchFamily="2" charset="77"/>
              </a:rPr>
              <a:t>You ignite passion and enthusiasm. You encourage your  team to surpass expectations</a:t>
            </a:r>
          </a:p>
        </p:txBody>
      </p:sp>
      <p:sp>
        <p:nvSpPr>
          <p:cNvPr id="19472" name="TextBox 19471">
            <a:extLst>
              <a:ext uri="{FF2B5EF4-FFF2-40B4-BE49-F238E27FC236}">
                <a16:creationId xmlns:a16="http://schemas.microsoft.com/office/drawing/2014/main" id="{FB833315-0B98-5D7A-407F-8A7932DA8763}"/>
              </a:ext>
            </a:extLst>
          </p:cNvPr>
          <p:cNvSpPr txBox="1"/>
          <p:nvPr/>
        </p:nvSpPr>
        <p:spPr>
          <a:xfrm>
            <a:off x="172628" y="2840422"/>
            <a:ext cx="3071084" cy="129266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Montserrat" pitchFamily="2" charset="77"/>
              </a:rPr>
              <a:t>Resilient</a:t>
            </a:r>
          </a:p>
          <a:p>
            <a:r>
              <a:rPr lang="en-US" sz="1200" dirty="0">
                <a:latin typeface="Montserrat" pitchFamily="2" charset="77"/>
              </a:rPr>
              <a:t>You will face challenges and setbacks. How do you bounce back from failures, learn from mistakes, and maintain a positive attitude to inspire their teams during tough times.</a:t>
            </a:r>
          </a:p>
        </p:txBody>
      </p:sp>
      <p:sp>
        <p:nvSpPr>
          <p:cNvPr id="19473" name="TextBox 19472">
            <a:extLst>
              <a:ext uri="{FF2B5EF4-FFF2-40B4-BE49-F238E27FC236}">
                <a16:creationId xmlns:a16="http://schemas.microsoft.com/office/drawing/2014/main" id="{F5EB1979-A1E9-54F1-9E85-B6B601C94577}"/>
              </a:ext>
            </a:extLst>
          </p:cNvPr>
          <p:cNvSpPr txBox="1"/>
          <p:nvPr/>
        </p:nvSpPr>
        <p:spPr>
          <a:xfrm>
            <a:off x="8754356" y="4920566"/>
            <a:ext cx="2926080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l" fontAlgn="auto"/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Montserrat" pitchFamily="2" charset="77"/>
              </a:rPr>
              <a:t>Empathetic</a:t>
            </a:r>
          </a:p>
          <a:p>
            <a:pPr fontAlgn="auto"/>
            <a:r>
              <a:rPr lang="en-US" sz="1200" dirty="0">
                <a:latin typeface="Montserrat" pitchFamily="2" charset="77"/>
              </a:rPr>
              <a:t>You can understand and relate to the emotions and perspectives of your team members.</a:t>
            </a:r>
          </a:p>
        </p:txBody>
      </p:sp>
      <p:sp>
        <p:nvSpPr>
          <p:cNvPr id="19474" name="TextBox 19473">
            <a:extLst>
              <a:ext uri="{FF2B5EF4-FFF2-40B4-BE49-F238E27FC236}">
                <a16:creationId xmlns:a16="http://schemas.microsoft.com/office/drawing/2014/main" id="{F5BDD63D-0F58-87F6-7A04-31CBC6CF2D01}"/>
              </a:ext>
            </a:extLst>
          </p:cNvPr>
          <p:cNvSpPr txBox="1"/>
          <p:nvPr/>
        </p:nvSpPr>
        <p:spPr>
          <a:xfrm>
            <a:off x="273197" y="960310"/>
            <a:ext cx="3190445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l"/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Montserrat" pitchFamily="2" charset="77"/>
              </a:rPr>
              <a:t>Ethical Leader</a:t>
            </a:r>
          </a:p>
          <a:p>
            <a:pPr algn="l"/>
            <a:r>
              <a:rPr lang="en-US" sz="1200" dirty="0">
                <a:latin typeface="Montserrat" pitchFamily="2" charset="77"/>
              </a:rPr>
              <a:t>You work with integrity &amp; transparency. You lead by example and uphold the values and principles of the business</a:t>
            </a:r>
            <a:endParaRPr lang="en-US" sz="1200" b="0" i="0" u="none" strike="noStrike" dirty="0">
              <a:effectLst/>
              <a:latin typeface="Söhne"/>
            </a:endParaRPr>
          </a:p>
        </p:txBody>
      </p:sp>
      <p:pic>
        <p:nvPicPr>
          <p:cNvPr id="5" name="Picture 2" descr="An Introduction To Being A Great Leader - Corporate Class Inc.">
            <a:extLst>
              <a:ext uri="{FF2B5EF4-FFF2-40B4-BE49-F238E27FC236}">
                <a16:creationId xmlns:a16="http://schemas.microsoft.com/office/drawing/2014/main" id="{204A0A3E-28C2-999A-1416-4B2C67738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309" y="2050110"/>
            <a:ext cx="2634054" cy="277662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27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9" grpId="0" animBg="1"/>
      <p:bldP spid="31" grpId="0" animBg="1"/>
      <p:bldP spid="32" grpId="0" animBg="1"/>
      <p:bldP spid="34" grpId="0"/>
      <p:bldP spid="35" grpId="0"/>
      <p:bldP spid="37" grpId="0"/>
      <p:bldP spid="38" grpId="0"/>
      <p:bldP spid="40" grpId="0"/>
      <p:bldP spid="41" grpId="0"/>
      <p:bldP spid="19466" grpId="0"/>
      <p:bldP spid="19470" grpId="0"/>
      <p:bldP spid="19471" grpId="0"/>
      <p:bldP spid="19472" grpId="0"/>
      <p:bldP spid="19473" grpId="0"/>
      <p:bldP spid="1947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17" name="Rectangle 82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Top 20 Black Motivational Speakers (2024)">
            <a:extLst>
              <a:ext uri="{FF2B5EF4-FFF2-40B4-BE49-F238E27FC236}">
                <a16:creationId xmlns:a16="http://schemas.microsoft.com/office/drawing/2014/main" id="{F77EF9B9-BFA7-61B4-5242-3FFEAF4994E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59"/>
          <a:stretch/>
        </p:blipFill>
        <p:spPr bwMode="auto">
          <a:xfrm>
            <a:off x="2522356" y="254000"/>
            <a:ext cx="9441044" cy="63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19" name="Rectangle 82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7EBF18-1FE2-1AB6-D8D1-0AC7D80018C0}"/>
              </a:ext>
            </a:extLst>
          </p:cNvPr>
          <p:cNvSpPr/>
          <p:nvPr/>
        </p:nvSpPr>
        <p:spPr>
          <a:xfrm>
            <a:off x="0" y="0"/>
            <a:ext cx="12188951" cy="25399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CB8C8E-FC18-68C5-B91E-E3BC62B1052C}"/>
              </a:ext>
            </a:extLst>
          </p:cNvPr>
          <p:cNvSpPr/>
          <p:nvPr/>
        </p:nvSpPr>
        <p:spPr>
          <a:xfrm>
            <a:off x="-1" y="6604000"/>
            <a:ext cx="12188951" cy="254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CEB041-3926-CD26-5AF6-4195D5A76D7F}"/>
              </a:ext>
            </a:extLst>
          </p:cNvPr>
          <p:cNvSpPr/>
          <p:nvPr/>
        </p:nvSpPr>
        <p:spPr>
          <a:xfrm rot="5400000">
            <a:off x="8836912" y="3353565"/>
            <a:ext cx="6451602" cy="2524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57B2D4-6C8C-02BD-E1C4-9F446585A4D5}"/>
              </a:ext>
            </a:extLst>
          </p:cNvPr>
          <p:cNvSpPr txBox="1"/>
          <p:nvPr/>
        </p:nvSpPr>
        <p:spPr>
          <a:xfrm>
            <a:off x="650794" y="2187140"/>
            <a:ext cx="449297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Montserrat" pitchFamily="2" charset="77"/>
                <a:ea typeface="+mj-ea"/>
                <a:cs typeface="+mj-cs"/>
              </a:rPr>
              <a:t>PS... You dress well, you network and you have a great attitude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203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51" name="Rectangle 1435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52" name="Rectangle 1435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53" name="Rectangle 1435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54" name="Rectangle 1435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 descr="239 Whats Point Images, Stock Photos, 3D objects, &amp; Vectors | Shutterstock">
            <a:extLst>
              <a:ext uri="{FF2B5EF4-FFF2-40B4-BE49-F238E27FC236}">
                <a16:creationId xmlns:a16="http://schemas.microsoft.com/office/drawing/2014/main" id="{4CA60AD9-47FF-53D8-F7A0-2A75A9DB3F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85" b="16708"/>
          <a:stretch/>
        </p:blipFill>
        <p:spPr bwMode="auto">
          <a:xfrm>
            <a:off x="457200" y="457200"/>
            <a:ext cx="11277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6996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3" name="Rectangle 615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5" name="Rectangle 615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7" name="Rectangle 615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Matthew 5:16: What does it mean to Be the Light - A Child Shall Lead  Them-Finding Joy in Motherhood">
            <a:extLst>
              <a:ext uri="{FF2B5EF4-FFF2-40B4-BE49-F238E27FC236}">
                <a16:creationId xmlns:a16="http://schemas.microsoft.com/office/drawing/2014/main" id="{258F4582-309A-1D7B-9982-3D1F04B95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609600"/>
            <a:ext cx="112776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761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70" name="Rectangle 1536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9" name="Rectangle 15368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71" name="Rectangle 15370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73" name="Rectangle 1537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 descr="Thank You Stock Illustrations – 65,176 Thank You Stock Illustrations,  Vectors &amp; Clipart - Dreamstime">
            <a:extLst>
              <a:ext uri="{FF2B5EF4-FFF2-40B4-BE49-F238E27FC236}">
                <a16:creationId xmlns:a16="http://schemas.microsoft.com/office/drawing/2014/main" id="{5727675B-B0FC-EB9E-62A2-0130D47319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68" b="18088"/>
          <a:stretch/>
        </p:blipFill>
        <p:spPr bwMode="auto">
          <a:xfrm>
            <a:off x="457200" y="457200"/>
            <a:ext cx="11277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657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RO AND CONS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0F4B8F"/>
      </a:accent1>
      <a:accent2>
        <a:srgbClr val="FFC000"/>
      </a:accent2>
      <a:accent3>
        <a:srgbClr val="BF6CE3"/>
      </a:accent3>
      <a:accent4>
        <a:srgbClr val="1565C0"/>
      </a:accent4>
      <a:accent5>
        <a:srgbClr val="43B766"/>
      </a:accent5>
      <a:accent6>
        <a:srgbClr val="8A23B6"/>
      </a:accent6>
      <a:hlink>
        <a:srgbClr val="000000"/>
      </a:hlink>
      <a:folHlink>
        <a:srgbClr val="0097A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10037</TotalTime>
  <Words>390</Words>
  <Application>Microsoft Macintosh PowerPoint</Application>
  <PresentationFormat>Widescreen</PresentationFormat>
  <Paragraphs>63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Montserrat</vt:lpstr>
      <vt:lpstr>Söhne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Arjun K</dc:creator>
  <cp:lastModifiedBy>hannatu kasim</cp:lastModifiedBy>
  <cp:revision>29</cp:revision>
  <dcterms:created xsi:type="dcterms:W3CDTF">2023-07-13T08:10:53Z</dcterms:created>
  <dcterms:modified xsi:type="dcterms:W3CDTF">2024-05-04T12:40:56Z</dcterms:modified>
</cp:coreProperties>
</file>